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0" r:id="rId2"/>
  </p:sldMasterIdLst>
  <p:notesMasterIdLst>
    <p:notesMasterId r:id="rId41"/>
  </p:notesMasterIdLst>
  <p:handoutMasterIdLst>
    <p:handoutMasterId r:id="rId42"/>
  </p:handoutMasterIdLst>
  <p:sldIdLst>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80" r:id="rId18"/>
    <p:sldId id="274" r:id="rId19"/>
    <p:sldId id="256" r:id="rId20"/>
    <p:sldId id="270" r:id="rId21"/>
    <p:sldId id="263" r:id="rId22"/>
    <p:sldId id="257" r:id="rId23"/>
    <p:sldId id="264" r:id="rId24"/>
    <p:sldId id="258" r:id="rId25"/>
    <p:sldId id="259" r:id="rId26"/>
    <p:sldId id="265" r:id="rId27"/>
    <p:sldId id="272" r:id="rId28"/>
    <p:sldId id="275" r:id="rId29"/>
    <p:sldId id="260" r:id="rId30"/>
    <p:sldId id="276" r:id="rId31"/>
    <p:sldId id="262" r:id="rId32"/>
    <p:sldId id="277" r:id="rId33"/>
    <p:sldId id="278" r:id="rId34"/>
    <p:sldId id="279" r:id="rId35"/>
    <p:sldId id="301" r:id="rId36"/>
    <p:sldId id="273" r:id="rId37"/>
    <p:sldId id="261" r:id="rId38"/>
    <p:sldId id="271" r:id="rId39"/>
    <p:sldId id="300" r:id="rId40"/>
  </p:sldIdLst>
  <p:sldSz cx="9144000" cy="6858000" type="screen4x3"/>
  <p:notesSz cx="7010400" cy="9296400"/>
  <p:defaultTextStyle>
    <a:defPPr>
      <a:defRPr lang="en-US"/>
    </a:defPPr>
    <a:lvl1pPr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1pPr>
    <a:lvl2pPr marL="4572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2pPr>
    <a:lvl3pPr marL="9144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3pPr>
    <a:lvl4pPr marL="13716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4pPr>
    <a:lvl5pPr marL="18288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5pPr>
    <a:lvl6pPr marL="2286000" algn="l" defTabSz="914400" rtl="0" eaLnBrk="1" latinLnBrk="0" hangingPunct="1">
      <a:defRPr sz="1600" kern="1200">
        <a:solidFill>
          <a:schemeClr val="tx1"/>
        </a:solidFill>
        <a:latin typeface="Arial Unicode MS" pitchFamily="34" charset="-128"/>
        <a:ea typeface="+mn-ea"/>
        <a:cs typeface="Times New Roman" pitchFamily="18" charset="0"/>
      </a:defRPr>
    </a:lvl6pPr>
    <a:lvl7pPr marL="2743200" algn="l" defTabSz="914400" rtl="0" eaLnBrk="1" latinLnBrk="0" hangingPunct="1">
      <a:defRPr sz="1600" kern="1200">
        <a:solidFill>
          <a:schemeClr val="tx1"/>
        </a:solidFill>
        <a:latin typeface="Arial Unicode MS" pitchFamily="34" charset="-128"/>
        <a:ea typeface="+mn-ea"/>
        <a:cs typeface="Times New Roman" pitchFamily="18" charset="0"/>
      </a:defRPr>
    </a:lvl7pPr>
    <a:lvl8pPr marL="3200400" algn="l" defTabSz="914400" rtl="0" eaLnBrk="1" latinLnBrk="0" hangingPunct="1">
      <a:defRPr sz="1600" kern="1200">
        <a:solidFill>
          <a:schemeClr val="tx1"/>
        </a:solidFill>
        <a:latin typeface="Arial Unicode MS" pitchFamily="34" charset="-128"/>
        <a:ea typeface="+mn-ea"/>
        <a:cs typeface="Times New Roman" pitchFamily="18" charset="0"/>
      </a:defRPr>
    </a:lvl8pPr>
    <a:lvl9pPr marL="3657600" algn="l" defTabSz="914400" rtl="0" eaLnBrk="1" latinLnBrk="0" hangingPunct="1">
      <a:defRPr sz="1600" kern="1200">
        <a:solidFill>
          <a:schemeClr val="tx1"/>
        </a:solidFill>
        <a:latin typeface="Arial Unicode MS" pitchFamily="34" charset="-128"/>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CC00CC"/>
    <a:srgbClr val="CC66FF"/>
    <a:srgbClr val="FF66CC"/>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5" autoAdjust="0"/>
    <p:restoredTop sz="90929"/>
  </p:normalViewPr>
  <p:slideViewPr>
    <p:cSldViewPr>
      <p:cViewPr varScale="1">
        <p:scale>
          <a:sx n="80" d="100"/>
          <a:sy n="80" d="100"/>
        </p:scale>
        <p:origin x="175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4"/>
    </p:cViewPr>
  </p:sorterViewPr>
  <p:notesViewPr>
    <p:cSldViewPr>
      <p:cViewPr varScale="1">
        <p:scale>
          <a:sx n="57" d="100"/>
          <a:sy n="57" d="100"/>
        </p:scale>
        <p:origin x="-172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a:p>
        </p:txBody>
      </p:sp>
      <p:sp>
        <p:nvSpPr>
          <p:cNvPr id="17411"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17412"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a:p>
        </p:txBody>
      </p:sp>
      <p:sp>
        <p:nvSpPr>
          <p:cNvPr id="17413"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15717C27-1030-47DC-ACDB-E0920D982FE2}" type="slidenum">
              <a:rPr lang="en-US"/>
              <a:pPr>
                <a:defRPr/>
              </a:pPr>
              <a:t>‹#›</a:t>
            </a:fld>
            <a:endParaRPr lang="en-US"/>
          </a:p>
        </p:txBody>
      </p:sp>
    </p:spTree>
    <p:extLst>
      <p:ext uri="{BB962C8B-B14F-4D97-AF65-F5344CB8AC3E}">
        <p14:creationId xmlns:p14="http://schemas.microsoft.com/office/powerpoint/2010/main" val="1033148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smtClean="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smtClean="0">
                <a:latin typeface="Times New Roman" pitchFamily="18"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smtClean="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smtClean="0">
                <a:latin typeface="Times New Roman" pitchFamily="18" charset="0"/>
              </a:defRPr>
            </a:lvl1pPr>
          </a:lstStyle>
          <a:p>
            <a:pPr>
              <a:defRPr/>
            </a:pPr>
            <a:fld id="{E0243283-752E-4F5F-B111-A85B21FDAC86}" type="slidenum">
              <a:rPr lang="en-US"/>
              <a:pPr>
                <a:defRPr/>
              </a:pPr>
              <a:t>‹#›</a:t>
            </a:fld>
            <a:endParaRPr lang="en-US"/>
          </a:p>
        </p:txBody>
      </p:sp>
    </p:spTree>
    <p:extLst>
      <p:ext uri="{BB962C8B-B14F-4D97-AF65-F5344CB8AC3E}">
        <p14:creationId xmlns:p14="http://schemas.microsoft.com/office/powerpoint/2010/main" val="3037148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1863">
              <a:defRPr sz="1600">
                <a:solidFill>
                  <a:schemeClr val="tx1"/>
                </a:solidFill>
                <a:latin typeface="Arial Unicode MS" pitchFamily="34" charset="-128"/>
                <a:cs typeface="Times New Roman" pitchFamily="18" charset="0"/>
              </a:defRPr>
            </a:lvl1pPr>
            <a:lvl2pPr marL="742950" indent="-285750" defTabSz="931863">
              <a:defRPr sz="1600">
                <a:solidFill>
                  <a:schemeClr val="tx1"/>
                </a:solidFill>
                <a:latin typeface="Arial Unicode MS" pitchFamily="34" charset="-128"/>
                <a:cs typeface="Times New Roman" pitchFamily="18" charset="0"/>
              </a:defRPr>
            </a:lvl2pPr>
            <a:lvl3pPr marL="1143000" indent="-228600" defTabSz="931863">
              <a:defRPr sz="1600">
                <a:solidFill>
                  <a:schemeClr val="tx1"/>
                </a:solidFill>
                <a:latin typeface="Arial Unicode MS" pitchFamily="34" charset="-128"/>
                <a:cs typeface="Times New Roman" pitchFamily="18" charset="0"/>
              </a:defRPr>
            </a:lvl3pPr>
            <a:lvl4pPr marL="1600200" indent="-228600" defTabSz="931863">
              <a:defRPr sz="1600">
                <a:solidFill>
                  <a:schemeClr val="tx1"/>
                </a:solidFill>
                <a:latin typeface="Arial Unicode MS" pitchFamily="34" charset="-128"/>
                <a:cs typeface="Times New Roman" pitchFamily="18" charset="0"/>
              </a:defRPr>
            </a:lvl4pPr>
            <a:lvl5pPr marL="2057400" indent="-228600" defTabSz="931863">
              <a:defRPr sz="1600">
                <a:solidFill>
                  <a:schemeClr val="tx1"/>
                </a:solidFill>
                <a:latin typeface="Arial Unicode MS" pitchFamily="34" charset="-128"/>
                <a:cs typeface="Times New Roman" pitchFamily="18" charset="0"/>
              </a:defRPr>
            </a:lvl5pPr>
            <a:lvl6pPr marL="25146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BB59D90F-AE90-4139-B5C6-9D2C23FA6762}" type="slidenum">
              <a:rPr lang="en-US" altLang="en-US" sz="1200">
                <a:latin typeface="Times New Roman" pitchFamily="18" charset="0"/>
              </a:rPr>
              <a:pPr/>
              <a:t>24</a:t>
            </a:fld>
            <a:endParaRPr lang="en-US" altLang="en-US" sz="120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98CD5BEC-5D62-4774-A72C-E406DDF37D12}" type="datetime1">
              <a:rPr lang="ro-RO"/>
              <a:pPr>
                <a:defRPr/>
              </a:pPr>
              <a:t>13.03.2024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6" name="Rectangle 6"/>
          <p:cNvSpPr>
            <a:spLocks noGrp="1" noChangeArrowheads="1"/>
          </p:cNvSpPr>
          <p:nvPr>
            <p:ph type="sldNum" sz="quarter" idx="12"/>
          </p:nvPr>
        </p:nvSpPr>
        <p:spPr>
          <a:ln/>
        </p:spPr>
        <p:txBody>
          <a:bodyPr/>
          <a:lstStyle>
            <a:lvl1pPr>
              <a:defRPr/>
            </a:lvl1pPr>
          </a:lstStyle>
          <a:p>
            <a:pPr>
              <a:defRPr/>
            </a:pPr>
            <a:fld id="{4A192971-ECDD-416D-B6BD-131037DAF96B}" type="slidenum">
              <a:rPr lang="en-US"/>
              <a:pPr>
                <a:defRPr/>
              </a:pPr>
              <a:t>‹#›</a:t>
            </a:fld>
            <a:endParaRPr lang="en-US"/>
          </a:p>
        </p:txBody>
      </p:sp>
    </p:spTree>
    <p:extLst>
      <p:ext uri="{BB962C8B-B14F-4D97-AF65-F5344CB8AC3E}">
        <p14:creationId xmlns:p14="http://schemas.microsoft.com/office/powerpoint/2010/main" val="362898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C5E2995-6515-4F26-A05D-6D058416188A}" type="datetime1">
              <a:rPr lang="ro-RO"/>
              <a:pPr>
                <a:defRPr/>
              </a:pPr>
              <a:t>13.03.2024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6" name="Rectangle 6"/>
          <p:cNvSpPr>
            <a:spLocks noGrp="1" noChangeArrowheads="1"/>
          </p:cNvSpPr>
          <p:nvPr>
            <p:ph type="sldNum" sz="quarter" idx="12"/>
          </p:nvPr>
        </p:nvSpPr>
        <p:spPr>
          <a:ln/>
        </p:spPr>
        <p:txBody>
          <a:bodyPr/>
          <a:lstStyle>
            <a:lvl1pPr>
              <a:defRPr/>
            </a:lvl1pPr>
          </a:lstStyle>
          <a:p>
            <a:pPr>
              <a:defRPr/>
            </a:pPr>
            <a:fld id="{33236152-CED8-472B-868D-200FFB7C878A}" type="slidenum">
              <a:rPr lang="en-US"/>
              <a:pPr>
                <a:defRPr/>
              </a:pPr>
              <a:t>‹#›</a:t>
            </a:fld>
            <a:endParaRPr lang="en-US"/>
          </a:p>
        </p:txBody>
      </p:sp>
    </p:spTree>
    <p:extLst>
      <p:ext uri="{BB962C8B-B14F-4D97-AF65-F5344CB8AC3E}">
        <p14:creationId xmlns:p14="http://schemas.microsoft.com/office/powerpoint/2010/main" val="206652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FB6D4B6-4E2C-427E-9610-6589325CD505}" type="datetime1">
              <a:rPr lang="ro-RO"/>
              <a:pPr>
                <a:defRPr/>
              </a:pPr>
              <a:t>13.03.2024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6" name="Rectangle 6"/>
          <p:cNvSpPr>
            <a:spLocks noGrp="1" noChangeArrowheads="1"/>
          </p:cNvSpPr>
          <p:nvPr>
            <p:ph type="sldNum" sz="quarter" idx="12"/>
          </p:nvPr>
        </p:nvSpPr>
        <p:spPr>
          <a:ln/>
        </p:spPr>
        <p:txBody>
          <a:bodyPr/>
          <a:lstStyle>
            <a:lvl1pPr>
              <a:defRPr/>
            </a:lvl1pPr>
          </a:lstStyle>
          <a:p>
            <a:pPr>
              <a:defRPr/>
            </a:pPr>
            <a:fld id="{00A16421-2746-47C8-A065-913932649133}" type="slidenum">
              <a:rPr lang="en-US"/>
              <a:pPr>
                <a:defRPr/>
              </a:pPr>
              <a:t>‹#›</a:t>
            </a:fld>
            <a:endParaRPr lang="en-US"/>
          </a:p>
        </p:txBody>
      </p:sp>
    </p:spTree>
    <p:extLst>
      <p:ext uri="{BB962C8B-B14F-4D97-AF65-F5344CB8AC3E}">
        <p14:creationId xmlns:p14="http://schemas.microsoft.com/office/powerpoint/2010/main" val="1391639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66266DE5-3904-4644-94D7-DE3B3F7087B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6" name="Date Placeholder 3"/>
          <p:cNvSpPr>
            <a:spLocks noGrp="1"/>
          </p:cNvSpPr>
          <p:nvPr>
            <p:ph type="dt" sz="half" idx="12"/>
          </p:nvPr>
        </p:nvSpPr>
        <p:spPr/>
        <p:txBody>
          <a:bodyPr/>
          <a:lstStyle>
            <a:lvl1pPr>
              <a:defRPr/>
            </a:lvl1pPr>
          </a:lstStyle>
          <a:p>
            <a:pPr>
              <a:defRPr/>
            </a:pPr>
            <a:fld id="{3F67C8D2-951D-48F0-9C71-B7C625B95BAB}"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1622126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22138490-5D7A-42AE-9A3E-33FEAAB0B6A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6" name="Date Placeholder 3"/>
          <p:cNvSpPr>
            <a:spLocks noGrp="1"/>
          </p:cNvSpPr>
          <p:nvPr>
            <p:ph type="dt" sz="half" idx="12"/>
          </p:nvPr>
        </p:nvSpPr>
        <p:spPr/>
        <p:txBody>
          <a:bodyPr/>
          <a:lstStyle>
            <a:lvl1pPr>
              <a:defRPr/>
            </a:lvl1p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3487805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6D08675-5D55-4A19-90FB-D536FFFD83F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6" name="Date Placeholder 3"/>
          <p:cNvSpPr>
            <a:spLocks noGrp="1"/>
          </p:cNvSpPr>
          <p:nvPr>
            <p:ph type="dt" sz="half" idx="12"/>
          </p:nvPr>
        </p:nvSpPr>
        <p:spPr/>
        <p:txBody>
          <a:bodyPr/>
          <a:lstStyle>
            <a:lvl1pPr>
              <a:defRPr/>
            </a:lvl1pPr>
          </a:lstStyle>
          <a:p>
            <a:pPr>
              <a:defRPr/>
            </a:pPr>
            <a:fld id="{F7A216F9-415C-4362-9975-0B57853877E0}"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2411969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5DC12B2-1EE5-4ABE-B90C-B231018C444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7" name="Date Placeholder 3"/>
          <p:cNvSpPr>
            <a:spLocks noGrp="1"/>
          </p:cNvSpPr>
          <p:nvPr>
            <p:ph type="dt" sz="half" idx="12"/>
          </p:nvPr>
        </p:nvSpPr>
        <p:spPr/>
        <p:txBody>
          <a:bodyPr/>
          <a:lstStyle>
            <a:lvl1pPr>
              <a:defRPr/>
            </a:lvl1pPr>
          </a:lstStyle>
          <a:p>
            <a:pPr>
              <a:defRPr/>
            </a:pPr>
            <a:fld id="{6A88FC6D-1027-4082-A4DB-3719078C5138}"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932679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1A4B3CC6-8D4A-4F5E-B188-82D107D962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9" name="Date Placeholder 3"/>
          <p:cNvSpPr>
            <a:spLocks noGrp="1"/>
          </p:cNvSpPr>
          <p:nvPr>
            <p:ph type="dt" sz="half" idx="12"/>
          </p:nvPr>
        </p:nvSpPr>
        <p:spPr/>
        <p:txBody>
          <a:bodyPr/>
          <a:lstStyle>
            <a:lvl1pPr>
              <a:defRPr/>
            </a:lvl1pPr>
          </a:lstStyle>
          <a:p>
            <a:pPr>
              <a:defRPr/>
            </a:pPr>
            <a:fld id="{8C16B812-998C-4549-AC5B-FB0B8049CBAC}"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3986686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26BE3889-84E4-4F94-A786-073823603D8E}"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5" name="Date Placeholder 3"/>
          <p:cNvSpPr>
            <a:spLocks noGrp="1"/>
          </p:cNvSpPr>
          <p:nvPr>
            <p:ph type="dt" sz="half" idx="12"/>
          </p:nvPr>
        </p:nvSpPr>
        <p:spPr/>
        <p:txBody>
          <a:bodyPr/>
          <a:lstStyle>
            <a:lvl1pPr>
              <a:defRPr/>
            </a:lvl1pPr>
          </a:lstStyle>
          <a:p>
            <a:pPr>
              <a:defRPr/>
            </a:pPr>
            <a:fld id="{49A6F9FC-B7CC-45A5-9DDE-D2A811DD2A65}"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3852853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61566C56-1572-42CF-AE74-C51D27C15841}"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4" name="Date Placeholder 3"/>
          <p:cNvSpPr>
            <a:spLocks noGrp="1"/>
          </p:cNvSpPr>
          <p:nvPr>
            <p:ph type="dt" sz="half" idx="12"/>
          </p:nvPr>
        </p:nvSpPr>
        <p:spPr/>
        <p:txBody>
          <a:bodyPr/>
          <a:lstStyle>
            <a:lvl1pPr>
              <a:defRPr/>
            </a:lvl1pPr>
          </a:lstStyle>
          <a:p>
            <a:pPr>
              <a:defRPr/>
            </a:pPr>
            <a:fld id="{20783650-878A-4A1B-B691-19FA884A13A6}"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251934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4518D168-35A5-411C-90A0-6F55D9CC871E}"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solidFill>
                  <a:srgbClr val="DFDCB7"/>
                </a:solidFill>
              </a:rPr>
              <a:t>Structura si componentele unui SO</a:t>
            </a:r>
          </a:p>
        </p:txBody>
      </p:sp>
      <p:sp>
        <p:nvSpPr>
          <p:cNvPr id="7" name="Date Placeholder 3"/>
          <p:cNvSpPr>
            <a:spLocks noGrp="1"/>
          </p:cNvSpPr>
          <p:nvPr>
            <p:ph type="dt" sz="half" idx="16"/>
          </p:nvPr>
        </p:nvSpPr>
        <p:spPr/>
        <p:txBody>
          <a:bodyPr/>
          <a:lstStyle>
            <a:lvl1pPr>
              <a:defRPr/>
            </a:lvl1pPr>
          </a:lstStyle>
          <a:p>
            <a:pPr>
              <a:defRPr/>
            </a:pPr>
            <a:fld id="{F23B6F78-46A5-4083-9EBE-1A91D590DD9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311887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E5DE03B-740B-4F4E-A521-37EFE27DF2AE}" type="datetime1">
              <a:rPr lang="ro-RO"/>
              <a:pPr>
                <a:defRPr/>
              </a:pPr>
              <a:t>13.03.2024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6" name="Rectangle 6"/>
          <p:cNvSpPr>
            <a:spLocks noGrp="1" noChangeArrowheads="1"/>
          </p:cNvSpPr>
          <p:nvPr>
            <p:ph type="sldNum" sz="quarter" idx="12"/>
          </p:nvPr>
        </p:nvSpPr>
        <p:spPr>
          <a:ln/>
        </p:spPr>
        <p:txBody>
          <a:bodyPr/>
          <a:lstStyle>
            <a:lvl1pPr>
              <a:defRPr/>
            </a:lvl1pPr>
          </a:lstStyle>
          <a:p>
            <a:pPr>
              <a:defRPr/>
            </a:pPr>
            <a:fld id="{03E8F583-569D-4877-8D06-180C9F57CF88}" type="slidenum">
              <a:rPr lang="en-US"/>
              <a:pPr>
                <a:defRPr/>
              </a:pPr>
              <a:t>‹#›</a:t>
            </a:fld>
            <a:endParaRPr lang="en-US"/>
          </a:p>
        </p:txBody>
      </p:sp>
    </p:spTree>
    <p:extLst>
      <p:ext uri="{BB962C8B-B14F-4D97-AF65-F5344CB8AC3E}">
        <p14:creationId xmlns:p14="http://schemas.microsoft.com/office/powerpoint/2010/main" val="2493980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C7D36C49-633C-4F51-B439-E3BA60E6483A}"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7" name="Date Placeholder 3"/>
          <p:cNvSpPr>
            <a:spLocks noGrp="1"/>
          </p:cNvSpPr>
          <p:nvPr>
            <p:ph type="dt" sz="half" idx="12"/>
          </p:nvPr>
        </p:nvSpPr>
        <p:spPr/>
        <p:txBody>
          <a:bodyPr/>
          <a:lstStyle>
            <a:lvl1pPr>
              <a:defRPr/>
            </a:lvl1pPr>
          </a:lstStyle>
          <a:p>
            <a:pPr>
              <a:defRPr/>
            </a:pPr>
            <a:fld id="{88778906-F8F7-4926-BA95-CAB7EB40A8C5}"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2159310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339ADF65-DD74-45E1-98E0-8930707924D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6" name="Date Placeholder 3"/>
          <p:cNvSpPr>
            <a:spLocks noGrp="1"/>
          </p:cNvSpPr>
          <p:nvPr>
            <p:ph type="dt" sz="half" idx="12"/>
          </p:nvPr>
        </p:nvSpPr>
        <p:spPr/>
        <p:txBody>
          <a:bodyPr/>
          <a:lstStyle>
            <a:lvl1pPr>
              <a:defRPr/>
            </a:lvl1pPr>
          </a:lstStyle>
          <a:p>
            <a:pPr>
              <a:defRPr/>
            </a:pPr>
            <a:fld id="{FE2F35EC-510E-4687-AC0A-A2597362F55C}"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1577588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4226F4E-D311-4085-AAFC-D92B4A247BD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Structura si componentele unui SO</a:t>
            </a:r>
          </a:p>
        </p:txBody>
      </p:sp>
      <p:sp>
        <p:nvSpPr>
          <p:cNvPr id="6" name="Date Placeholder 3"/>
          <p:cNvSpPr>
            <a:spLocks noGrp="1"/>
          </p:cNvSpPr>
          <p:nvPr>
            <p:ph type="dt" sz="half" idx="12"/>
          </p:nvPr>
        </p:nvSpPr>
        <p:spPr/>
        <p:txBody>
          <a:bodyPr/>
          <a:lstStyle>
            <a:lvl1pPr>
              <a:defRPr/>
            </a:lvl1pPr>
          </a:lstStyle>
          <a:p>
            <a:pPr>
              <a:defRPr/>
            </a:pPr>
            <a:fld id="{3F021FD1-0480-4FEF-897A-6CBFE86648C4}"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191396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40BB10D-538E-46A0-AF6F-758C92EF1A47}" type="datetime1">
              <a:rPr lang="ro-RO"/>
              <a:pPr>
                <a:defRPr/>
              </a:pPr>
              <a:t>13.03.2024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6" name="Rectangle 6"/>
          <p:cNvSpPr>
            <a:spLocks noGrp="1" noChangeArrowheads="1"/>
          </p:cNvSpPr>
          <p:nvPr>
            <p:ph type="sldNum" sz="quarter" idx="12"/>
          </p:nvPr>
        </p:nvSpPr>
        <p:spPr>
          <a:ln/>
        </p:spPr>
        <p:txBody>
          <a:bodyPr/>
          <a:lstStyle>
            <a:lvl1pPr>
              <a:defRPr/>
            </a:lvl1pPr>
          </a:lstStyle>
          <a:p>
            <a:pPr>
              <a:defRPr/>
            </a:pPr>
            <a:fld id="{B4905DB6-BFED-4503-85D8-7234C3422D94}" type="slidenum">
              <a:rPr lang="en-US"/>
              <a:pPr>
                <a:defRPr/>
              </a:pPr>
              <a:t>‹#›</a:t>
            </a:fld>
            <a:endParaRPr lang="en-US"/>
          </a:p>
        </p:txBody>
      </p:sp>
    </p:spTree>
    <p:extLst>
      <p:ext uri="{BB962C8B-B14F-4D97-AF65-F5344CB8AC3E}">
        <p14:creationId xmlns:p14="http://schemas.microsoft.com/office/powerpoint/2010/main" val="214114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FCBC84B-3491-4AA7-AB4F-1A5A63DB0C22}" type="datetime1">
              <a:rPr lang="ro-RO"/>
              <a:pPr>
                <a:defRPr/>
              </a:pPr>
              <a:t>13.03.2024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7" name="Rectangle 6"/>
          <p:cNvSpPr>
            <a:spLocks noGrp="1" noChangeArrowheads="1"/>
          </p:cNvSpPr>
          <p:nvPr>
            <p:ph type="sldNum" sz="quarter" idx="12"/>
          </p:nvPr>
        </p:nvSpPr>
        <p:spPr>
          <a:ln/>
        </p:spPr>
        <p:txBody>
          <a:bodyPr/>
          <a:lstStyle>
            <a:lvl1pPr>
              <a:defRPr/>
            </a:lvl1pPr>
          </a:lstStyle>
          <a:p>
            <a:pPr>
              <a:defRPr/>
            </a:pPr>
            <a:fld id="{F3DECB43-E02B-4487-8651-92A65756A96F}" type="slidenum">
              <a:rPr lang="en-US"/>
              <a:pPr>
                <a:defRPr/>
              </a:pPr>
              <a:t>‹#›</a:t>
            </a:fld>
            <a:endParaRPr lang="en-US"/>
          </a:p>
        </p:txBody>
      </p:sp>
    </p:spTree>
    <p:extLst>
      <p:ext uri="{BB962C8B-B14F-4D97-AF65-F5344CB8AC3E}">
        <p14:creationId xmlns:p14="http://schemas.microsoft.com/office/powerpoint/2010/main" val="293461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44E8AFF2-7480-4446-8E69-ED31632E6AE1}" type="datetime1">
              <a:rPr lang="ro-RO"/>
              <a:pPr>
                <a:defRPr/>
              </a:pPr>
              <a:t>13.03.2024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9" name="Rectangle 6"/>
          <p:cNvSpPr>
            <a:spLocks noGrp="1" noChangeArrowheads="1"/>
          </p:cNvSpPr>
          <p:nvPr>
            <p:ph type="sldNum" sz="quarter" idx="12"/>
          </p:nvPr>
        </p:nvSpPr>
        <p:spPr>
          <a:ln/>
        </p:spPr>
        <p:txBody>
          <a:bodyPr/>
          <a:lstStyle>
            <a:lvl1pPr>
              <a:defRPr/>
            </a:lvl1pPr>
          </a:lstStyle>
          <a:p>
            <a:pPr>
              <a:defRPr/>
            </a:pPr>
            <a:fld id="{2AC60319-0F85-4807-9688-F568D653405B}" type="slidenum">
              <a:rPr lang="en-US"/>
              <a:pPr>
                <a:defRPr/>
              </a:pPr>
              <a:t>‹#›</a:t>
            </a:fld>
            <a:endParaRPr lang="en-US"/>
          </a:p>
        </p:txBody>
      </p:sp>
    </p:spTree>
    <p:extLst>
      <p:ext uri="{BB962C8B-B14F-4D97-AF65-F5344CB8AC3E}">
        <p14:creationId xmlns:p14="http://schemas.microsoft.com/office/powerpoint/2010/main" val="18461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1492AA84-AEB2-4406-B83F-855C0B1A21C7}" type="datetime1">
              <a:rPr lang="ro-RO"/>
              <a:pPr>
                <a:defRPr/>
              </a:pPr>
              <a:t>13.03.2024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5" name="Rectangle 6"/>
          <p:cNvSpPr>
            <a:spLocks noGrp="1" noChangeArrowheads="1"/>
          </p:cNvSpPr>
          <p:nvPr>
            <p:ph type="sldNum" sz="quarter" idx="12"/>
          </p:nvPr>
        </p:nvSpPr>
        <p:spPr>
          <a:ln/>
        </p:spPr>
        <p:txBody>
          <a:bodyPr/>
          <a:lstStyle>
            <a:lvl1pPr>
              <a:defRPr/>
            </a:lvl1pPr>
          </a:lstStyle>
          <a:p>
            <a:pPr>
              <a:defRPr/>
            </a:pPr>
            <a:fld id="{F50A9225-855A-406C-9997-5B729D48A7AA}" type="slidenum">
              <a:rPr lang="en-US"/>
              <a:pPr>
                <a:defRPr/>
              </a:pPr>
              <a:t>‹#›</a:t>
            </a:fld>
            <a:endParaRPr lang="en-US"/>
          </a:p>
        </p:txBody>
      </p:sp>
    </p:spTree>
    <p:extLst>
      <p:ext uri="{BB962C8B-B14F-4D97-AF65-F5344CB8AC3E}">
        <p14:creationId xmlns:p14="http://schemas.microsoft.com/office/powerpoint/2010/main" val="321709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B744414-9916-4994-A3CB-12348E7424DC}" type="datetime1">
              <a:rPr lang="ro-RO"/>
              <a:pPr>
                <a:defRPr/>
              </a:pPr>
              <a:t>13.03.2024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4" name="Rectangle 6"/>
          <p:cNvSpPr>
            <a:spLocks noGrp="1" noChangeArrowheads="1"/>
          </p:cNvSpPr>
          <p:nvPr>
            <p:ph type="sldNum" sz="quarter" idx="12"/>
          </p:nvPr>
        </p:nvSpPr>
        <p:spPr>
          <a:ln/>
        </p:spPr>
        <p:txBody>
          <a:bodyPr/>
          <a:lstStyle>
            <a:lvl1pPr>
              <a:defRPr/>
            </a:lvl1pPr>
          </a:lstStyle>
          <a:p>
            <a:pPr>
              <a:defRPr/>
            </a:pPr>
            <a:fld id="{091976E3-543F-4F40-A7A2-4043E81C7418}" type="slidenum">
              <a:rPr lang="en-US"/>
              <a:pPr>
                <a:defRPr/>
              </a:pPr>
              <a:t>‹#›</a:t>
            </a:fld>
            <a:endParaRPr lang="en-US"/>
          </a:p>
        </p:txBody>
      </p:sp>
    </p:spTree>
    <p:extLst>
      <p:ext uri="{BB962C8B-B14F-4D97-AF65-F5344CB8AC3E}">
        <p14:creationId xmlns:p14="http://schemas.microsoft.com/office/powerpoint/2010/main" val="3475628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96A6E57-34F2-44FB-BD79-535D9D2FFF1C}" type="datetime1">
              <a:rPr lang="ro-RO"/>
              <a:pPr>
                <a:defRPr/>
              </a:pPr>
              <a:t>13.03.2024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7" name="Rectangle 6"/>
          <p:cNvSpPr>
            <a:spLocks noGrp="1" noChangeArrowheads="1"/>
          </p:cNvSpPr>
          <p:nvPr>
            <p:ph type="sldNum" sz="quarter" idx="12"/>
          </p:nvPr>
        </p:nvSpPr>
        <p:spPr>
          <a:ln/>
        </p:spPr>
        <p:txBody>
          <a:bodyPr/>
          <a:lstStyle>
            <a:lvl1pPr>
              <a:defRPr/>
            </a:lvl1pPr>
          </a:lstStyle>
          <a:p>
            <a:pPr>
              <a:defRPr/>
            </a:pPr>
            <a:fld id="{7F832EF0-4320-49B4-9C9D-4CD1B36A6F45}" type="slidenum">
              <a:rPr lang="en-US"/>
              <a:pPr>
                <a:defRPr/>
              </a:pPr>
              <a:t>‹#›</a:t>
            </a:fld>
            <a:endParaRPr lang="en-US"/>
          </a:p>
        </p:txBody>
      </p:sp>
    </p:spTree>
    <p:extLst>
      <p:ext uri="{BB962C8B-B14F-4D97-AF65-F5344CB8AC3E}">
        <p14:creationId xmlns:p14="http://schemas.microsoft.com/office/powerpoint/2010/main" val="287522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1E3D446-D0E8-40FD-B33E-7AF3821CC95E}" type="datetime1">
              <a:rPr lang="ro-RO"/>
              <a:pPr>
                <a:defRPr/>
              </a:pPr>
              <a:t>13.03.2024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Structura si componentele unui SO</a:t>
            </a:r>
          </a:p>
        </p:txBody>
      </p:sp>
      <p:sp>
        <p:nvSpPr>
          <p:cNvPr id="7" name="Rectangle 6"/>
          <p:cNvSpPr>
            <a:spLocks noGrp="1" noChangeArrowheads="1"/>
          </p:cNvSpPr>
          <p:nvPr>
            <p:ph type="sldNum" sz="quarter" idx="12"/>
          </p:nvPr>
        </p:nvSpPr>
        <p:spPr>
          <a:ln/>
        </p:spPr>
        <p:txBody>
          <a:bodyPr/>
          <a:lstStyle>
            <a:lvl1pPr>
              <a:defRPr/>
            </a:lvl1pPr>
          </a:lstStyle>
          <a:p>
            <a:pPr>
              <a:defRPr/>
            </a:pPr>
            <a:fld id="{47F10B08-0D22-467C-9089-B7BC7D714777}" type="slidenum">
              <a:rPr lang="en-US"/>
              <a:pPr>
                <a:defRPr/>
              </a:pPr>
              <a:t>‹#›</a:t>
            </a:fld>
            <a:endParaRPr lang="en-US"/>
          </a:p>
        </p:txBody>
      </p:sp>
    </p:spTree>
    <p:extLst>
      <p:ext uri="{BB962C8B-B14F-4D97-AF65-F5344CB8AC3E}">
        <p14:creationId xmlns:p14="http://schemas.microsoft.com/office/powerpoint/2010/main" val="227049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fld id="{5576C5ED-21B3-46D0-A6FE-B0344862B1EC}" type="datetime1">
              <a:rPr lang="ro-RO"/>
              <a:pPr>
                <a:defRPr/>
              </a:pPr>
              <a:t>13.03.2024</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1" smtClean="0">
                <a:latin typeface="+mn-lt"/>
              </a:defRPr>
            </a:lvl1pPr>
          </a:lstStyle>
          <a:p>
            <a:pPr>
              <a:defRPr/>
            </a:pPr>
            <a:r>
              <a:rPr lang="en-US"/>
              <a:t>Structura si componentele unui SO</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smtClean="0">
                <a:latin typeface="+mn-lt"/>
              </a:defRPr>
            </a:lvl1pPr>
          </a:lstStyle>
          <a:p>
            <a:pPr>
              <a:defRPr/>
            </a:pPr>
            <a:fld id="{D145F243-241C-4AF6-A935-B3577C799A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Arial Unicode MS" pitchFamily="34" charset="-128"/>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Unicode MS" pitchFamily="34" charset="-128"/>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69AD3F38-52E0-4D69-A628-25C4E095970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smtClean="0">
                <a:solidFill>
                  <a:schemeClr val="bg2"/>
                </a:solidFill>
              </a:defRPr>
            </a:lvl1pPr>
          </a:lstStyle>
          <a:p>
            <a:pPr>
              <a:defRPr/>
            </a:pPr>
            <a:r>
              <a:rPr lang="en-US">
                <a:solidFill>
                  <a:srgbClr val="DFDCB7"/>
                </a:solidFill>
              </a:rPr>
              <a:t>Structura si componentele unui SO</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defRPr>
            </a:lvl1pPr>
          </a:lstStyle>
          <a:p>
            <a:pPr>
              <a:defRPr/>
            </a:pPr>
            <a:fld id="{EB724E91-AEAC-4F98-BF02-DB53E3A09EDD}"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768319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lnSpcReduction="10000"/>
          </a:bodyPr>
          <a:lstStyle/>
          <a:p>
            <a:pPr marL="114300" indent="0" fontAlgn="auto">
              <a:spcAft>
                <a:spcPts val="0"/>
              </a:spcAft>
              <a:buNone/>
              <a:defRPr/>
            </a:pPr>
            <a:r>
              <a:rPr lang="en-US" sz="2800" b="1" dirty="0"/>
              <a:t>$</a:t>
            </a:r>
            <a:r>
              <a:rPr lang="en-US" sz="2800" dirty="0"/>
              <a:t> ls /fake &gt; output.txt </a:t>
            </a:r>
          </a:p>
          <a:p>
            <a:pPr marL="114300" indent="0" fontAlgn="auto">
              <a:spcAft>
                <a:spcPts val="0"/>
              </a:spcAft>
              <a:buNone/>
              <a:defRPr/>
            </a:pPr>
            <a:r>
              <a:rPr lang="en-US" sz="2800" dirty="0"/>
              <a:t>ls: cannot access /fake: No such file or directory </a:t>
            </a:r>
            <a:endParaRPr lang="en-US" sz="2800" b="1" dirty="0"/>
          </a:p>
          <a:p>
            <a:pPr marL="114300" indent="0" fontAlgn="auto">
              <a:spcAft>
                <a:spcPts val="0"/>
              </a:spcAft>
              <a:buNone/>
              <a:defRPr/>
            </a:pPr>
            <a:r>
              <a:rPr lang="en-US" sz="2800" b="1" dirty="0"/>
              <a:t>Redirecting STD</a:t>
            </a:r>
            <a:r>
              <a:rPr lang="ro-RO" sz="2800" b="1" dirty="0"/>
              <a:t>ERR</a:t>
            </a:r>
            <a:r>
              <a:rPr lang="en-US" sz="2800" b="1" dirty="0"/>
              <a:t> with 2&gt;</a:t>
            </a:r>
          </a:p>
          <a:p>
            <a:pPr marL="114300" indent="0" fontAlgn="auto">
              <a:spcAft>
                <a:spcPts val="0"/>
              </a:spcAft>
              <a:buNone/>
              <a:defRPr/>
            </a:pPr>
            <a:r>
              <a:rPr lang="en-US" sz="2800" b="1" dirty="0"/>
              <a:t>$</a:t>
            </a:r>
            <a:r>
              <a:rPr lang="en-US" sz="2800" dirty="0"/>
              <a:t> ls /fake 2&gt; error.txt </a:t>
            </a:r>
          </a:p>
          <a:p>
            <a:pPr marL="114300" indent="0" fontAlgn="auto">
              <a:spcAft>
                <a:spcPts val="0"/>
              </a:spcAft>
              <a:buNone/>
              <a:defRPr/>
            </a:pPr>
            <a:r>
              <a:rPr lang="en-US" sz="2800" b="1" dirty="0"/>
              <a:t>$</a:t>
            </a:r>
            <a:r>
              <a:rPr lang="en-US" sz="2800" dirty="0"/>
              <a:t> more error.txt </a:t>
            </a:r>
          </a:p>
          <a:p>
            <a:pPr marL="114300" indent="0" fontAlgn="auto">
              <a:spcAft>
                <a:spcPts val="0"/>
              </a:spcAft>
              <a:buNone/>
              <a:defRPr/>
            </a:pPr>
            <a:r>
              <a:rPr lang="en-US" sz="2800" dirty="0"/>
              <a:t>ls: cannot access /fake: No such file or directory</a:t>
            </a:r>
          </a:p>
          <a:p>
            <a:pPr marL="114300" indent="0" fontAlgn="auto">
              <a:spcAft>
                <a:spcPts val="0"/>
              </a:spcAft>
              <a:buNone/>
              <a:defRPr/>
            </a:pPr>
            <a:endParaRPr lang="en-US" sz="2800" dirty="0"/>
          </a:p>
          <a:p>
            <a:pPr marL="114300" indent="0" fontAlgn="auto">
              <a:spcAft>
                <a:spcPts val="0"/>
              </a:spcAft>
              <a:buNone/>
              <a:defRPr/>
            </a:pPr>
            <a:r>
              <a:rPr lang="en-US" sz="2800" dirty="0"/>
              <a:t>Fie </a:t>
            </a:r>
            <a:r>
              <a:rPr lang="en-US" sz="2800" dirty="0" err="1"/>
              <a:t>comanda</a:t>
            </a:r>
            <a:r>
              <a:rPr lang="en-US" sz="2800" dirty="0"/>
              <a:t> </a:t>
            </a:r>
            <a:r>
              <a:rPr lang="en-US" sz="2800" dirty="0" err="1"/>
              <a:t>urm</a:t>
            </a:r>
            <a:r>
              <a:rPr lang="ro-RO" sz="2800" dirty="0"/>
              <a:t>ătoare:</a:t>
            </a:r>
          </a:p>
          <a:p>
            <a:pPr marL="114300" indent="0" fontAlgn="auto">
              <a:spcAft>
                <a:spcPts val="0"/>
              </a:spcAft>
              <a:buNone/>
              <a:defRPr/>
            </a:pPr>
            <a:r>
              <a:rPr lang="en-US" sz="2800" b="1" dirty="0"/>
              <a:t>$ </a:t>
            </a:r>
            <a:r>
              <a:rPr lang="en-US" sz="2800" dirty="0"/>
              <a:t>e</a:t>
            </a:r>
            <a:r>
              <a:rPr lang="ro-RO" sz="2800" dirty="0"/>
              <a:t>cho 2</a:t>
            </a:r>
            <a:r>
              <a:rPr lang="en-US" sz="2800" dirty="0"/>
              <a:t> * </a:t>
            </a:r>
            <a:r>
              <a:rPr lang="ro-RO" sz="2800" dirty="0"/>
              <a:t>3</a:t>
            </a:r>
            <a:r>
              <a:rPr lang="en-US" sz="2800" dirty="0"/>
              <a:t> &gt; 4 </a:t>
            </a:r>
            <a:r>
              <a:rPr lang="en-US" sz="2800" dirty="0" err="1"/>
              <a:t>este</a:t>
            </a:r>
            <a:r>
              <a:rPr lang="en-US" sz="2800" dirty="0"/>
              <a:t> o </a:t>
            </a:r>
            <a:r>
              <a:rPr lang="en-US" sz="2800" dirty="0" err="1"/>
              <a:t>inegalitate</a:t>
            </a:r>
            <a:r>
              <a:rPr lang="en-US" sz="2800" dirty="0"/>
              <a:t> </a:t>
            </a:r>
            <a:r>
              <a:rPr lang="en-US" sz="2800" dirty="0" err="1"/>
              <a:t>valida</a:t>
            </a:r>
            <a:r>
              <a:rPr lang="en-US" sz="2800" dirty="0"/>
              <a:t>.</a:t>
            </a:r>
          </a:p>
          <a:p>
            <a:pPr marL="114300" indent="0" fontAlgn="auto">
              <a:spcAft>
                <a:spcPts val="0"/>
              </a:spcAft>
              <a:buNone/>
              <a:defRPr/>
            </a:pPr>
            <a:r>
              <a:rPr lang="en-US" sz="2800" dirty="0"/>
              <a:t>Ce </a:t>
            </a:r>
            <a:r>
              <a:rPr lang="en-US" sz="2800" dirty="0" err="1"/>
              <a:t>crede</a:t>
            </a:r>
            <a:r>
              <a:rPr lang="ro-RO" sz="2800" dirty="0"/>
              <a:t>ți că se va afișa pe ecran?</a:t>
            </a:r>
          </a:p>
          <a:p>
            <a:pPr marL="114300" indent="0" fontAlgn="auto">
              <a:spcAft>
                <a:spcPts val="0"/>
              </a:spcAft>
              <a:buNone/>
              <a:defRPr/>
            </a:pPr>
            <a:r>
              <a:rPr lang="ro-RO" sz="2800" dirty="0"/>
              <a:t>Obs. * este un caracter special în Unix/Linux</a:t>
            </a:r>
          </a:p>
          <a:p>
            <a:pPr marL="114300" indent="0" fontAlgn="auto">
              <a:spcAft>
                <a:spcPts val="0"/>
              </a:spcAft>
              <a:buNone/>
              <a:defRPr/>
            </a:pPr>
            <a:endParaRPr lang="en-US" altLang="en-US" sz="2800" dirty="0">
              <a:latin typeface="+mj-lt"/>
              <a:cs typeface="Times New Roman" pitchFamily="18" charset="0"/>
            </a:endParaRP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1</a:t>
            </a:fld>
            <a:endParaRPr lang="en-US" altLang="en-US" sz="1800">
              <a:solidFill>
                <a:srgbClr val="FFFFFF"/>
              </a:solidFill>
            </a:endParaRPr>
          </a:p>
        </p:txBody>
      </p:sp>
      <p:sp>
        <p:nvSpPr>
          <p:cNvPr id="2" name="TextBox 1"/>
          <p:cNvSpPr txBox="1"/>
          <p:nvPr/>
        </p:nvSpPr>
        <p:spPr>
          <a:xfrm>
            <a:off x="609600" y="276123"/>
            <a:ext cx="5853975" cy="600164"/>
          </a:xfrm>
          <a:prstGeom prst="rect">
            <a:avLst/>
          </a:prstGeom>
          <a:noFill/>
        </p:spPr>
        <p:txBody>
          <a:bodyPr wrap="none">
            <a:spAutoFit/>
          </a:bodyPr>
          <a:lstStyle/>
          <a:p>
            <a:pPr>
              <a:defRPr/>
            </a:pPr>
            <a:r>
              <a:rPr lang="en-US" sz="3300" b="1" dirty="0">
                <a:solidFill>
                  <a:srgbClr val="2F2B20"/>
                </a:solidFill>
                <a:latin typeface="Cambria"/>
              </a:rPr>
              <a:t>Pipes, redirection and REGEX</a:t>
            </a:r>
          </a:p>
        </p:txBody>
      </p:sp>
    </p:spTree>
    <p:extLst>
      <p:ext uri="{BB962C8B-B14F-4D97-AF65-F5344CB8AC3E}">
        <p14:creationId xmlns:p14="http://schemas.microsoft.com/office/powerpoint/2010/main" val="3896398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pPr algn="ctr"/>
            <a:r>
              <a:rPr lang="en-US" dirty="0"/>
              <a:t>Regular expressions</a:t>
            </a:r>
          </a:p>
        </p:txBody>
      </p:sp>
      <p:sp>
        <p:nvSpPr>
          <p:cNvPr id="3" name="Content Placeholder 2"/>
          <p:cNvSpPr>
            <a:spLocks noGrp="1"/>
          </p:cNvSpPr>
          <p:nvPr>
            <p:ph idx="1"/>
          </p:nvPr>
        </p:nvSpPr>
        <p:spPr>
          <a:xfrm>
            <a:off x="457200" y="914400"/>
            <a:ext cx="7620000" cy="1447800"/>
          </a:xfrm>
        </p:spPr>
        <p:txBody>
          <a:bodyPr/>
          <a:lstStyle/>
          <a:p>
            <a:r>
              <a:rPr lang="en-US" dirty="0"/>
              <a:t>A </a:t>
            </a:r>
            <a:r>
              <a:rPr lang="en-US" i="1" dirty="0"/>
              <a:t>Regular Expression</a:t>
            </a:r>
            <a:r>
              <a:rPr lang="en-US" dirty="0"/>
              <a:t> is a collection of "normal" and "special" characters that are used to match simple or complex patterns. Normal characters are alphanumeric characters which match themselves. For example, an </a:t>
            </a:r>
            <a:r>
              <a:rPr lang="en-US" i="1" dirty="0"/>
              <a:t>a</a:t>
            </a:r>
            <a:r>
              <a:rPr lang="en-US" dirty="0"/>
              <a:t> would match an </a:t>
            </a:r>
            <a:r>
              <a:rPr lang="en-US" i="1" dirty="0"/>
              <a:t>a</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10</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57911652"/>
              </p:ext>
            </p:extLst>
          </p:nvPr>
        </p:nvGraphicFramePr>
        <p:xfrm>
          <a:off x="533400" y="2438400"/>
          <a:ext cx="7696200" cy="4206240"/>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289560">
                <a:tc>
                  <a:txBody>
                    <a:bodyPr/>
                    <a:lstStyle/>
                    <a:p>
                      <a:pPr algn="l" fontAlgn="b"/>
                      <a:r>
                        <a:rPr lang="en-US" dirty="0">
                          <a:effectLst/>
                        </a:rPr>
                        <a:t>Regular Expression</a:t>
                      </a:r>
                    </a:p>
                  </a:txBody>
                  <a:tcPr marL="76200" marR="76200" marT="76200" marB="76200" anchor="b">
                    <a:lnL>
                      <a:noFill/>
                    </a:lnL>
                    <a:lnR>
                      <a:noFill/>
                    </a:lnR>
                    <a:lnT>
                      <a:noFill/>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en-US">
                          <a:effectLst/>
                        </a:rPr>
                        <a:t>Matches</a:t>
                      </a:r>
                    </a:p>
                  </a:txBody>
                  <a:tcPr marL="76200" marR="76200" marT="76200" marB="76200" anchor="b">
                    <a:lnL>
                      <a:noFill/>
                    </a:lnL>
                    <a:lnR>
                      <a:noFill/>
                    </a:lnR>
                    <a:lnT>
                      <a:noFill/>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89560">
                <a:tc>
                  <a:txBody>
                    <a:bodyPr/>
                    <a:lstStyle/>
                    <a:p>
                      <a:pPr fontAlgn="t"/>
                      <a:r>
                        <a:rPr lang="en-US" dirty="0">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Any single character</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034143">
                <a:tc>
                  <a:txBody>
                    <a:bodyPr/>
                    <a:lstStyle/>
                    <a:p>
                      <a:pPr fontAlgn="t"/>
                      <a:r>
                        <a:rPr lang="en-US">
                          <a:effectLst/>
                        </a:rPr>
                        <a:t>[ ]</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dirty="0">
                          <a:effectLst/>
                        </a:rPr>
                        <a:t>A list or range of characters to match one character, unless the first character is the caret ^, and then it means any character not in the list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75706">
                <a:tc>
                  <a:txBody>
                    <a:bodyPr/>
                    <a:lstStyle/>
                    <a:p>
                      <a:pPr fontAlgn="t"/>
                      <a:r>
                        <a:rPr lang="en-US">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Previous character repeated zero or more times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75706">
                <a:tc>
                  <a:txBody>
                    <a:bodyPr/>
                    <a:lstStyle/>
                    <a:p>
                      <a:pPr fontAlgn="t"/>
                      <a:r>
                        <a:rPr lang="en-US">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Following text must appear at beginning of line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75706">
                <a:tc>
                  <a:txBody>
                    <a:bodyPr/>
                    <a:lstStyle/>
                    <a:p>
                      <a:pPr fontAlgn="t"/>
                      <a:r>
                        <a:rPr lang="en-US">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dirty="0">
                          <a:effectLst/>
                        </a:rPr>
                        <a:t>Preceding text must appear at the end of the line</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3860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7620000" cy="5105400"/>
          </a:xfrm>
        </p:spPr>
        <p:txBody>
          <a:bodyPr/>
          <a:lstStyle/>
          <a:p>
            <a:pPr marL="114300" indent="0">
              <a:buNone/>
            </a:pPr>
            <a:endParaRPr lang="ro-RO" b="1" dirty="0">
              <a:effectLst/>
            </a:endParaRPr>
          </a:p>
          <a:p>
            <a:pPr marL="114300" indent="0">
              <a:buNone/>
            </a:pPr>
            <a:endParaRPr lang="ro-RO" b="1" dirty="0"/>
          </a:p>
          <a:p>
            <a:pPr marL="114300" indent="0">
              <a:buNone/>
            </a:pPr>
            <a:r>
              <a:rPr lang="en-US" b="1" dirty="0">
                <a:effectLst/>
              </a:rPr>
              <a:t>$</a:t>
            </a:r>
            <a:r>
              <a:rPr lang="en-US" dirty="0"/>
              <a:t> echo '</a:t>
            </a:r>
            <a:r>
              <a:rPr lang="en-US" dirty="0" err="1"/>
              <a:t>abcddd</a:t>
            </a:r>
            <a:r>
              <a:rPr lang="en-US" dirty="0"/>
              <a:t>' &gt; example.txt </a:t>
            </a:r>
          </a:p>
          <a:p>
            <a:pPr marL="114300" indent="0">
              <a:buNone/>
            </a:pPr>
            <a:r>
              <a:rPr lang="en-US" b="1" dirty="0">
                <a:effectLst/>
              </a:rPr>
              <a:t>$</a:t>
            </a:r>
            <a:r>
              <a:rPr lang="en-US" dirty="0"/>
              <a:t> cat example.txt </a:t>
            </a:r>
          </a:p>
          <a:p>
            <a:pPr marL="114300" indent="0">
              <a:buNone/>
            </a:pPr>
            <a:r>
              <a:rPr lang="en-US" dirty="0" err="1"/>
              <a:t>abcddd</a:t>
            </a:r>
            <a:r>
              <a:rPr lang="en-US" dirty="0"/>
              <a:t> </a:t>
            </a:r>
          </a:p>
          <a:p>
            <a:pPr marL="114300" indent="0">
              <a:buNone/>
            </a:pPr>
            <a:r>
              <a:rPr lang="en-US" b="1" dirty="0">
                <a:effectLst/>
              </a:rPr>
              <a:t>$</a:t>
            </a:r>
            <a:r>
              <a:rPr lang="en-US" dirty="0"/>
              <a:t> grep 'a..' example.txt </a:t>
            </a:r>
          </a:p>
          <a:p>
            <a:pPr marL="114300" indent="0">
              <a:buNone/>
            </a:pPr>
            <a:r>
              <a:rPr lang="en-US" b="1" dirty="0" err="1"/>
              <a:t>abc</a:t>
            </a:r>
            <a:r>
              <a:rPr lang="en-US" dirty="0" err="1"/>
              <a:t>ddd</a:t>
            </a:r>
            <a:endParaRPr lang="en-US" dirty="0"/>
          </a:p>
          <a:p>
            <a:pPr marL="114300" indent="0">
              <a:buNone/>
            </a:pPr>
            <a:r>
              <a:rPr lang="en-US" b="1" dirty="0">
                <a:effectLst/>
              </a:rPr>
              <a:t>$</a:t>
            </a:r>
            <a:r>
              <a:rPr lang="en-US" dirty="0"/>
              <a:t> grep '</a:t>
            </a:r>
            <a:r>
              <a:rPr lang="en-US" dirty="0" err="1"/>
              <a:t>a..c</a:t>
            </a:r>
            <a:r>
              <a:rPr lang="en-US" dirty="0"/>
              <a:t>' example.txt </a:t>
            </a:r>
          </a:p>
          <a:p>
            <a:pPr marL="114300" indent="0">
              <a:buNone/>
            </a:pPr>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11</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45451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7620000" cy="5105400"/>
          </a:xfrm>
        </p:spPr>
        <p:txBody>
          <a:bodyPr/>
          <a:lstStyle/>
          <a:p>
            <a:pPr marL="114300" indent="0">
              <a:buNone/>
            </a:pPr>
            <a:endParaRPr lang="ro-RO" dirty="0"/>
          </a:p>
          <a:p>
            <a:pPr marL="114300" indent="0">
              <a:buNone/>
            </a:pPr>
            <a:r>
              <a:rPr lang="en-US" dirty="0"/>
              <a:t>For example, the following command matches two characters, the first is either an a or a b while the second is either an a, b, c or d:</a:t>
            </a:r>
          </a:p>
          <a:p>
            <a:pPr marL="114300" indent="0">
              <a:buNone/>
            </a:pPr>
            <a:r>
              <a:rPr lang="en-US" b="1" dirty="0">
                <a:effectLst/>
              </a:rPr>
              <a:t>$</a:t>
            </a:r>
            <a:r>
              <a:rPr lang="en-US" dirty="0"/>
              <a:t> grep  '[ab][a-d]' example.txt </a:t>
            </a:r>
          </a:p>
          <a:p>
            <a:pPr marL="114300" indent="0">
              <a:buNone/>
            </a:pPr>
            <a:r>
              <a:rPr lang="en-US" b="1" dirty="0" err="1"/>
              <a:t>ab</a:t>
            </a:r>
            <a:r>
              <a:rPr lang="en-US" dirty="0" err="1"/>
              <a:t>cddd</a:t>
            </a:r>
            <a:r>
              <a:rPr lang="en-US" dirty="0"/>
              <a:t> </a:t>
            </a:r>
          </a:p>
          <a:p>
            <a:pPr marL="114300" indent="0">
              <a:buNone/>
            </a:pPr>
            <a:r>
              <a:rPr lang="en-US" dirty="0"/>
              <a:t>Note that you can either list out each possible character [</a:t>
            </a:r>
            <a:r>
              <a:rPr lang="en-US" dirty="0" err="1"/>
              <a:t>abcd</a:t>
            </a:r>
            <a:r>
              <a:rPr lang="en-US" dirty="0"/>
              <a:t>] or provide a range [a-d] as long as the range is in the correct order. For example, [d-a] wouldn't work because it isn't a valid range:</a:t>
            </a:r>
          </a:p>
          <a:p>
            <a:pPr marL="114300" indent="0">
              <a:buNone/>
            </a:pPr>
            <a:r>
              <a:rPr lang="en-US" b="1" dirty="0">
                <a:effectLst/>
              </a:rPr>
              <a:t>$</a:t>
            </a:r>
            <a:r>
              <a:rPr lang="en-US" dirty="0"/>
              <a:t> grep '[d-a]' example.txt </a:t>
            </a:r>
          </a:p>
          <a:p>
            <a:pPr marL="114300" indent="0">
              <a:buNone/>
            </a:pPr>
            <a:r>
              <a:rPr lang="en-US" dirty="0"/>
              <a:t>grep: Invalid range end </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12</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535182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7620000" cy="5105400"/>
          </a:xfrm>
        </p:spPr>
        <p:txBody>
          <a:bodyPr/>
          <a:lstStyle/>
          <a:p>
            <a:pPr marL="114300" indent="0">
              <a:buNone/>
            </a:pPr>
            <a:endParaRPr lang="ro-RO" dirty="0"/>
          </a:p>
          <a:p>
            <a:pPr marL="114300" indent="0">
              <a:buNone/>
            </a:pPr>
            <a:r>
              <a:rPr lang="en-US" dirty="0"/>
              <a:t>To indicate that you want to match a character that is not one of the listed characters, start your [ ] set with a ^ symbol. For example, the following will demonstrate matching a pattern that includes a character that isn't an a, b or c followed by a d:</a:t>
            </a:r>
          </a:p>
          <a:p>
            <a:pPr marL="114300" indent="0">
              <a:buNone/>
            </a:pPr>
            <a:r>
              <a:rPr lang="en-US" b="1" dirty="0">
                <a:effectLst/>
              </a:rPr>
              <a:t>$</a:t>
            </a:r>
            <a:r>
              <a:rPr lang="en-US" dirty="0"/>
              <a:t> grep  '[^</a:t>
            </a:r>
            <a:r>
              <a:rPr lang="en-US" dirty="0" err="1"/>
              <a:t>abc</a:t>
            </a:r>
            <a:r>
              <a:rPr lang="en-US" dirty="0"/>
              <a:t>]d' example.txt </a:t>
            </a:r>
          </a:p>
          <a:p>
            <a:pPr marL="114300" indent="0">
              <a:buNone/>
            </a:pPr>
            <a:r>
              <a:rPr lang="en-US" dirty="0" err="1"/>
              <a:t>abc</a:t>
            </a:r>
            <a:r>
              <a:rPr lang="en-US" b="1" dirty="0" err="1"/>
              <a:t>dd</a:t>
            </a:r>
            <a:r>
              <a:rPr lang="en-US" dirty="0" err="1"/>
              <a:t>d</a:t>
            </a:r>
            <a:r>
              <a:rPr lang="en-US" dirty="0"/>
              <a:t> </a:t>
            </a:r>
          </a:p>
          <a:p>
            <a:pPr marL="114300" indent="0">
              <a:buNone/>
            </a:pPr>
            <a:endParaRPr lang="en-US" b="1" dirty="0">
              <a:effectLst/>
            </a:endParaRPr>
          </a:p>
          <a:p>
            <a:pPr marL="114300" indent="0">
              <a:buNone/>
            </a:pPr>
            <a:r>
              <a:rPr lang="en-US" dirty="0"/>
              <a:t>The * character can be used to match "zero or more of the previous character". For example, the following will match zero or more d characters:</a:t>
            </a:r>
          </a:p>
          <a:p>
            <a:pPr marL="114300" indent="0">
              <a:buNone/>
            </a:pPr>
            <a:r>
              <a:rPr lang="en-US" b="1" dirty="0"/>
              <a:t>$</a:t>
            </a:r>
            <a:r>
              <a:rPr lang="en-US" dirty="0"/>
              <a:t> grep  'd*' example.txt </a:t>
            </a:r>
          </a:p>
          <a:p>
            <a:pPr marL="114300" indent="0">
              <a:buNone/>
            </a:pPr>
            <a:r>
              <a:rPr lang="en-US" dirty="0" err="1"/>
              <a:t>abc</a:t>
            </a:r>
            <a:r>
              <a:rPr lang="en-US" b="1" dirty="0" err="1"/>
              <a:t>ddd</a:t>
            </a:r>
            <a:r>
              <a:rPr lang="en-US" dirty="0"/>
              <a:t> </a:t>
            </a:r>
          </a:p>
          <a:p>
            <a:pPr marL="11430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13</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2965491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304800" y="914400"/>
            <a:ext cx="8229600" cy="5105400"/>
          </a:xfrm>
        </p:spPr>
        <p:txBody>
          <a:bodyPr/>
          <a:lstStyle/>
          <a:p>
            <a:pPr marL="114300" indent="0">
              <a:buNone/>
            </a:pPr>
            <a:r>
              <a:rPr lang="en-US" dirty="0">
                <a:latin typeface="+mj-lt"/>
              </a:rPr>
              <a:t>When you perform a pattern match, the match could occur anywhere on the line. You may want to specify that the match occurs at the beginning of the line or the end of the line. To match at the beginning of the line, begin the pattern with a ^ symbol.</a:t>
            </a:r>
          </a:p>
          <a:p>
            <a:pPr marL="114300" indent="0">
              <a:buNone/>
            </a:pPr>
            <a:r>
              <a:rPr lang="en-US" dirty="0">
                <a:latin typeface="+mj-lt"/>
              </a:rPr>
              <a:t>In the following example, another line is added to the example.txt file to demonstrate the use of the ^ symbol:</a:t>
            </a:r>
          </a:p>
          <a:p>
            <a:pPr marL="114300" indent="0">
              <a:buNone/>
            </a:pPr>
            <a:r>
              <a:rPr lang="en-US" b="1" dirty="0">
                <a:effectLst/>
                <a:latin typeface="+mj-lt"/>
              </a:rPr>
              <a:t>$</a:t>
            </a:r>
            <a:r>
              <a:rPr lang="en-US" dirty="0">
                <a:latin typeface="+mj-lt"/>
              </a:rPr>
              <a:t> echo "</a:t>
            </a:r>
            <a:r>
              <a:rPr lang="en-US" dirty="0" err="1">
                <a:latin typeface="+mj-lt"/>
              </a:rPr>
              <a:t>xyzabc</a:t>
            </a:r>
            <a:r>
              <a:rPr lang="en-US" dirty="0">
                <a:latin typeface="+mj-lt"/>
              </a:rPr>
              <a:t>" &gt;&gt; example.txt </a:t>
            </a:r>
          </a:p>
          <a:p>
            <a:pPr marL="114300" indent="0">
              <a:buNone/>
            </a:pPr>
            <a:r>
              <a:rPr lang="en-US" b="1" dirty="0">
                <a:effectLst/>
                <a:latin typeface="+mj-lt"/>
              </a:rPr>
              <a:t>$</a:t>
            </a:r>
            <a:r>
              <a:rPr lang="en-US" dirty="0">
                <a:latin typeface="+mj-lt"/>
              </a:rPr>
              <a:t> cat example.txt </a:t>
            </a:r>
          </a:p>
          <a:p>
            <a:pPr marL="114300" indent="0">
              <a:buNone/>
            </a:pPr>
            <a:r>
              <a:rPr lang="en-US" dirty="0" err="1">
                <a:latin typeface="+mj-lt"/>
              </a:rPr>
              <a:t>abcddd</a:t>
            </a:r>
            <a:r>
              <a:rPr lang="en-US" dirty="0">
                <a:latin typeface="+mj-lt"/>
              </a:rPr>
              <a:t> </a:t>
            </a:r>
          </a:p>
          <a:p>
            <a:pPr marL="114300" indent="0">
              <a:buNone/>
            </a:pPr>
            <a:r>
              <a:rPr lang="en-US" dirty="0" err="1">
                <a:latin typeface="+mj-lt"/>
              </a:rPr>
              <a:t>xyzabc</a:t>
            </a:r>
            <a:r>
              <a:rPr lang="en-US" dirty="0">
                <a:latin typeface="+mj-lt"/>
              </a:rPr>
              <a:t> </a:t>
            </a:r>
          </a:p>
          <a:p>
            <a:pPr marL="114300" indent="0">
              <a:buNone/>
            </a:pPr>
            <a:r>
              <a:rPr lang="en-US" b="1" dirty="0">
                <a:effectLst/>
                <a:latin typeface="+mj-lt"/>
              </a:rPr>
              <a:t>$</a:t>
            </a:r>
            <a:r>
              <a:rPr lang="en-US" dirty="0">
                <a:latin typeface="+mj-lt"/>
              </a:rPr>
              <a:t> grep "a" example.txt </a:t>
            </a:r>
          </a:p>
          <a:p>
            <a:pPr marL="114300" indent="0">
              <a:buNone/>
            </a:pPr>
            <a:r>
              <a:rPr lang="en-US" b="1" dirty="0" err="1">
                <a:latin typeface="+mj-lt"/>
              </a:rPr>
              <a:t>a</a:t>
            </a:r>
            <a:r>
              <a:rPr lang="en-US" dirty="0" err="1">
                <a:latin typeface="+mj-lt"/>
              </a:rPr>
              <a:t>bcddd</a:t>
            </a:r>
            <a:r>
              <a:rPr lang="en-US" dirty="0">
                <a:latin typeface="+mj-lt"/>
              </a:rPr>
              <a:t> </a:t>
            </a:r>
          </a:p>
          <a:p>
            <a:pPr marL="114300" indent="0">
              <a:buNone/>
            </a:pPr>
            <a:r>
              <a:rPr lang="en-US" dirty="0" err="1">
                <a:latin typeface="+mj-lt"/>
              </a:rPr>
              <a:t>xyz</a:t>
            </a:r>
            <a:r>
              <a:rPr lang="en-US" b="1" dirty="0" err="1">
                <a:latin typeface="+mj-lt"/>
              </a:rPr>
              <a:t>a</a:t>
            </a:r>
            <a:r>
              <a:rPr lang="en-US" dirty="0" err="1">
                <a:latin typeface="+mj-lt"/>
              </a:rPr>
              <a:t>bc</a:t>
            </a:r>
            <a:r>
              <a:rPr lang="en-US" dirty="0">
                <a:latin typeface="+mj-lt"/>
              </a:rPr>
              <a:t> </a:t>
            </a:r>
          </a:p>
          <a:p>
            <a:pPr marL="114300" indent="0">
              <a:buNone/>
            </a:pPr>
            <a:r>
              <a:rPr lang="en-US" b="1" dirty="0">
                <a:effectLst/>
                <a:latin typeface="+mj-lt"/>
              </a:rPr>
              <a:t>$</a:t>
            </a:r>
            <a:r>
              <a:rPr lang="en-US" dirty="0">
                <a:latin typeface="+mj-lt"/>
              </a:rPr>
              <a:t> grep "^a" example.txt </a:t>
            </a:r>
          </a:p>
          <a:p>
            <a:pPr marL="114300" indent="0">
              <a:buNone/>
            </a:pPr>
            <a:r>
              <a:rPr lang="en-US" b="1" dirty="0" err="1">
                <a:latin typeface="+mj-lt"/>
              </a:rPr>
              <a:t>a</a:t>
            </a:r>
            <a:r>
              <a:rPr lang="en-US" dirty="0" err="1">
                <a:latin typeface="+mj-lt"/>
              </a:rPr>
              <a:t>bcddd</a:t>
            </a:r>
            <a:endParaRPr lang="en-US" dirty="0">
              <a:latin typeface="+mj-lt"/>
            </a:endParaRPr>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14</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887007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8153400" cy="5105400"/>
          </a:xfrm>
        </p:spPr>
        <p:txBody>
          <a:bodyPr/>
          <a:lstStyle/>
          <a:p>
            <a:pPr marL="114300" indent="0">
              <a:buNone/>
            </a:pPr>
            <a:endParaRPr lang="ro-RO" dirty="0"/>
          </a:p>
          <a:p>
            <a:pPr marL="114300" indent="0">
              <a:buNone/>
            </a:pPr>
            <a:r>
              <a:rPr lang="en-US" dirty="0"/>
              <a:t>In order to specify the match occurs at the end of line, end the pattern with the $ character. For example, in order to only find lines which end with the letter c:</a:t>
            </a:r>
          </a:p>
          <a:p>
            <a:pPr marL="114300" indent="0">
              <a:buNone/>
            </a:pPr>
            <a:r>
              <a:rPr lang="en-US" b="1" dirty="0">
                <a:effectLst/>
              </a:rPr>
              <a:t>$</a:t>
            </a:r>
            <a:r>
              <a:rPr lang="en-US" dirty="0"/>
              <a:t> grep "c$" example.txt </a:t>
            </a:r>
          </a:p>
          <a:p>
            <a:pPr marL="114300" indent="0">
              <a:buNone/>
            </a:pPr>
            <a:r>
              <a:rPr lang="en-US" dirty="0" err="1"/>
              <a:t>xyzab</a:t>
            </a:r>
            <a:r>
              <a:rPr lang="en-US" b="1" dirty="0" err="1"/>
              <a:t>c</a:t>
            </a:r>
            <a:endParaRPr lang="en-US" b="1" dirty="0"/>
          </a:p>
          <a:p>
            <a:pPr marL="114300" indent="0">
              <a:buNone/>
            </a:pPr>
            <a:r>
              <a:rPr lang="en-US" b="1" dirty="0">
                <a:effectLst/>
              </a:rPr>
              <a:t>$</a:t>
            </a:r>
            <a:r>
              <a:rPr lang="en-US" dirty="0"/>
              <a:t> grep "cd*" example.txt </a:t>
            </a:r>
          </a:p>
          <a:p>
            <a:pPr marL="114300" indent="0">
              <a:buNone/>
            </a:pPr>
            <a:r>
              <a:rPr lang="en-US" dirty="0" err="1"/>
              <a:t>ab</a:t>
            </a:r>
            <a:r>
              <a:rPr lang="en-US" b="1" dirty="0" err="1"/>
              <a:t>cddd</a:t>
            </a:r>
            <a:r>
              <a:rPr lang="en-US" dirty="0"/>
              <a:t> </a:t>
            </a:r>
          </a:p>
          <a:p>
            <a:pPr marL="114300" indent="0">
              <a:buNone/>
            </a:pPr>
            <a:r>
              <a:rPr lang="en-US" dirty="0" err="1"/>
              <a:t>xyzab</a:t>
            </a:r>
            <a:r>
              <a:rPr lang="en-US" b="1" dirty="0" err="1"/>
              <a:t>c</a:t>
            </a:r>
            <a:r>
              <a:rPr lang="en-US" dirty="0"/>
              <a:t> </a:t>
            </a:r>
          </a:p>
          <a:p>
            <a:pPr marL="114300" indent="0">
              <a:buNone/>
            </a:pPr>
            <a:r>
              <a:rPr lang="en-US" dirty="0" err="1"/>
              <a:t>ab</a:t>
            </a:r>
            <a:r>
              <a:rPr lang="en-US" b="1" dirty="0" err="1"/>
              <a:t>cd</a:t>
            </a:r>
            <a:r>
              <a:rPr lang="en-US" dirty="0"/>
              <a:t>* </a:t>
            </a:r>
          </a:p>
          <a:p>
            <a:pPr marL="114300" indent="0">
              <a:buNone/>
            </a:pPr>
            <a:r>
              <a:rPr lang="en-US" dirty="0"/>
              <a:t>If you want to look for an actual * character, place a \ character before the * character:</a:t>
            </a:r>
          </a:p>
          <a:p>
            <a:pPr marL="114300" indent="0">
              <a:buNone/>
            </a:pPr>
            <a:r>
              <a:rPr lang="en-US" b="1" dirty="0">
                <a:effectLst/>
              </a:rPr>
              <a:t>$</a:t>
            </a:r>
            <a:r>
              <a:rPr lang="en-US" dirty="0"/>
              <a:t> grep "cd\*" example.txt </a:t>
            </a:r>
          </a:p>
          <a:p>
            <a:pPr marL="114300" indent="0">
              <a:buNone/>
            </a:pPr>
            <a:r>
              <a:rPr lang="en-US" dirty="0" err="1"/>
              <a:t>ab</a:t>
            </a:r>
            <a:r>
              <a:rPr lang="en-US" b="1" dirty="0" err="1"/>
              <a:t>cd</a:t>
            </a:r>
            <a:r>
              <a:rPr lang="en-US" b="1" dirty="0"/>
              <a:t>*</a:t>
            </a:r>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15</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371597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3420340-CF3F-49F4-8AE7-1DD338B36F19}" type="datetime1">
              <a:rPr lang="ro-RO"/>
              <a:pPr>
                <a:defRPr/>
              </a:pPr>
              <a:t>13.03.2024</a:t>
            </a:fld>
            <a:endParaRPr lang="en-US"/>
          </a:p>
        </p:txBody>
      </p:sp>
      <p:sp>
        <p:nvSpPr>
          <p:cNvPr id="4099" name="Footer Placeholder 4"/>
          <p:cNvSpPr>
            <a:spLocks noGrp="1"/>
          </p:cNvSpPr>
          <p:nvPr>
            <p:ph type="ftr" sz="quarter" idx="11"/>
          </p:nvPr>
        </p:nvSpPr>
        <p:spPr>
          <a:xfrm>
            <a:off x="3124200" y="6248400"/>
            <a:ext cx="3124200" cy="457200"/>
          </a:xfrm>
          <a:noFill/>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en-US" altLang="en-US">
                <a:latin typeface="Calibri" pitchFamily="34" charset="0"/>
                <a:cs typeface="Calibri" pitchFamily="34" charset="0"/>
              </a:rPr>
              <a:t>Structura </a:t>
            </a:r>
            <a:r>
              <a:rPr lang="ro-RO" altLang="en-US">
                <a:latin typeface="Calibri" pitchFamily="34" charset="0"/>
                <a:cs typeface="Calibri" pitchFamily="34" charset="0"/>
              </a:rPr>
              <a:t>ş</a:t>
            </a:r>
            <a:r>
              <a:rPr lang="en-US" altLang="en-US">
                <a:latin typeface="Calibri" pitchFamily="34" charset="0"/>
                <a:cs typeface="Calibri" pitchFamily="34" charset="0"/>
              </a:rPr>
              <a:t>i componentele unui SO</a:t>
            </a:r>
          </a:p>
        </p:txBody>
      </p:sp>
      <p:sp>
        <p:nvSpPr>
          <p:cNvPr id="6" name="Slide Number Placeholder 5"/>
          <p:cNvSpPr>
            <a:spLocks noGrp="1"/>
          </p:cNvSpPr>
          <p:nvPr>
            <p:ph type="sldNum" sz="quarter" idx="12"/>
          </p:nvPr>
        </p:nvSpPr>
        <p:spPr/>
        <p:txBody>
          <a:bodyPr/>
          <a:lstStyle/>
          <a:p>
            <a:pPr>
              <a:defRPr/>
            </a:pPr>
            <a:fld id="{273BCB33-F53C-4F59-90BC-5B03A2955858}" type="slidenum">
              <a:rPr lang="en-US"/>
              <a:pPr>
                <a:defRPr/>
              </a:pPr>
              <a:t>16</a:t>
            </a:fld>
            <a:endParaRPr lang="en-US"/>
          </a:p>
        </p:txBody>
      </p:sp>
      <p:sp>
        <p:nvSpPr>
          <p:cNvPr id="4101" name="Rectangle 2"/>
          <p:cNvSpPr>
            <a:spLocks noGrp="1" noChangeArrowheads="1"/>
          </p:cNvSpPr>
          <p:nvPr>
            <p:ph type="body" idx="1"/>
          </p:nvPr>
        </p:nvSpPr>
        <p:spPr>
          <a:xfrm>
            <a:off x="304800" y="4114800"/>
            <a:ext cx="8458200" cy="1219200"/>
          </a:xfrm>
        </p:spPr>
        <p:txBody>
          <a:bodyPr/>
          <a:lstStyle/>
          <a:p>
            <a:pPr algn="ctr">
              <a:buFont typeface="Arial Unicode MS" pitchFamily="34" charset="-128"/>
              <a:buNone/>
            </a:pPr>
            <a:endParaRPr lang="ro-RO" altLang="en-US" b="1">
              <a:latin typeface="Times New Roman" pitchFamily="18" charset="0"/>
              <a:cs typeface="Times New Roman" pitchFamily="18" charset="0"/>
            </a:endParaRPr>
          </a:p>
          <a:p>
            <a:pPr algn="ctr">
              <a:buFont typeface="Arial Unicode MS" pitchFamily="34" charset="-128"/>
              <a:buNone/>
            </a:pPr>
            <a:r>
              <a:rPr lang="en-US" altLang="en-US" b="1">
                <a:latin typeface="Times New Roman" pitchFamily="18" charset="0"/>
                <a:cs typeface="Times New Roman" pitchFamily="18" charset="0"/>
              </a:rPr>
              <a:t>http://zota.ase.ro/so</a:t>
            </a:r>
            <a:endParaRPr lang="en-US" altLang="en-US" sz="2000" b="1">
              <a:latin typeface="Times New Roman" pitchFamily="18" charset="0"/>
              <a:cs typeface="Times New Roman" pitchFamily="18" charset="0"/>
            </a:endParaRPr>
          </a:p>
        </p:txBody>
      </p:sp>
      <p:sp>
        <p:nvSpPr>
          <p:cNvPr id="4102" name="Rectangle 3"/>
          <p:cNvSpPr>
            <a:spLocks noChangeArrowheads="1"/>
          </p:cNvSpPr>
          <p:nvPr/>
        </p:nvSpPr>
        <p:spPr bwMode="auto">
          <a:xfrm>
            <a:off x="152400" y="1524000"/>
            <a:ext cx="8763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solidFill>
                  <a:srgbClr val="990000"/>
                </a:solidFill>
                <a:latin typeface="Times New Roman" pitchFamily="18" charset="0"/>
              </a:rPr>
              <a:t>Structura</a:t>
            </a:r>
            <a:r>
              <a:rPr lang="en-US" altLang="en-US" sz="4400" b="1">
                <a:solidFill>
                  <a:srgbClr val="990000"/>
                </a:solidFill>
                <a:latin typeface="Times New Roman" pitchFamily="18" charset="0"/>
              </a:rPr>
              <a:t> </a:t>
            </a:r>
            <a:r>
              <a:rPr lang="ro-RO" altLang="en-US" sz="4400" b="1">
                <a:solidFill>
                  <a:srgbClr val="990000"/>
                </a:solidFill>
                <a:latin typeface="Times New Roman" pitchFamily="18" charset="0"/>
              </a:rPr>
              <a:t>ş</a:t>
            </a:r>
            <a:r>
              <a:rPr lang="en-US" altLang="en-US" sz="4400" b="1">
                <a:solidFill>
                  <a:srgbClr val="990000"/>
                </a:solidFill>
                <a:latin typeface="Times New Roman" pitchFamily="18" charset="0"/>
              </a:rPr>
              <a:t>i componentele unui SO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61D00AA-6CCB-48BD-A2A0-3757AC44AAFE}" type="datetime1">
              <a:rPr lang="ro-RO"/>
              <a:pPr>
                <a:defRPr/>
              </a:pPr>
              <a:t>13.03.2024</a:t>
            </a:fld>
            <a:endParaRPr lang="en-US"/>
          </a:p>
        </p:txBody>
      </p:sp>
      <p:sp>
        <p:nvSpPr>
          <p:cNvPr id="5123" name="Footer Placeholder 4"/>
          <p:cNvSpPr>
            <a:spLocks noGrp="1"/>
          </p:cNvSpPr>
          <p:nvPr>
            <p:ph type="ftr" sz="quarter" idx="11"/>
          </p:nvPr>
        </p:nvSpPr>
        <p:spPr>
          <a:xfrm>
            <a:off x="3124200" y="6248400"/>
            <a:ext cx="3124200" cy="457200"/>
          </a:xfrm>
          <a:noFill/>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en-US" altLang="en-US">
                <a:latin typeface="Calibri" pitchFamily="34" charset="0"/>
                <a:cs typeface="Calibri" pitchFamily="34" charset="0"/>
              </a:rPr>
              <a:t>Structura </a:t>
            </a:r>
            <a:r>
              <a:rPr lang="ro-RO" altLang="en-US">
                <a:latin typeface="Calibri" pitchFamily="34" charset="0"/>
                <a:cs typeface="Calibri" pitchFamily="34" charset="0"/>
              </a:rPr>
              <a:t>ş</a:t>
            </a:r>
            <a:r>
              <a:rPr lang="en-US" altLang="en-US">
                <a:latin typeface="Calibri" pitchFamily="34" charset="0"/>
                <a:cs typeface="Calibri" pitchFamily="34" charset="0"/>
              </a:rPr>
              <a:t>i componentele unui SO</a:t>
            </a:r>
          </a:p>
        </p:txBody>
      </p:sp>
      <p:sp>
        <p:nvSpPr>
          <p:cNvPr id="6" name="Slide Number Placeholder 5"/>
          <p:cNvSpPr>
            <a:spLocks noGrp="1"/>
          </p:cNvSpPr>
          <p:nvPr>
            <p:ph type="sldNum" sz="quarter" idx="12"/>
          </p:nvPr>
        </p:nvSpPr>
        <p:spPr/>
        <p:txBody>
          <a:bodyPr/>
          <a:lstStyle/>
          <a:p>
            <a:pPr>
              <a:defRPr/>
            </a:pPr>
            <a:fld id="{C76E45B1-D9ED-4432-A0D4-53C15A66D50F}" type="slidenum">
              <a:rPr lang="en-US"/>
              <a:pPr>
                <a:defRPr/>
              </a:pPr>
              <a:t>17</a:t>
            </a:fld>
            <a:endParaRPr lang="en-US"/>
          </a:p>
        </p:txBody>
      </p:sp>
      <p:sp>
        <p:nvSpPr>
          <p:cNvPr id="5125" name="Rectangle 2"/>
          <p:cNvSpPr>
            <a:spLocks noGrp="1" noChangeArrowheads="1"/>
          </p:cNvSpPr>
          <p:nvPr>
            <p:ph type="body" idx="1"/>
          </p:nvPr>
        </p:nvSpPr>
        <p:spPr>
          <a:xfrm>
            <a:off x="1371600" y="1828800"/>
            <a:ext cx="5562600" cy="3429000"/>
          </a:xfrm>
        </p:spPr>
        <p:txBody>
          <a:bodyPr/>
          <a:lstStyle/>
          <a:p>
            <a:pPr algn="ctr">
              <a:buFont typeface="Arial Unicode MS" pitchFamily="34" charset="-128"/>
              <a:buNone/>
            </a:pPr>
            <a:endParaRPr lang="en-US" altLang="en-US" sz="2800" b="1" dirty="0">
              <a:solidFill>
                <a:schemeClr val="accent2"/>
              </a:solidFill>
              <a:latin typeface="Times New Roman" pitchFamily="18" charset="0"/>
              <a:cs typeface="Times New Roman" pitchFamily="18" charset="0"/>
            </a:endParaRPr>
          </a:p>
          <a:p>
            <a:pPr>
              <a:buFont typeface="Arial Unicode MS" pitchFamily="34" charset="-128"/>
              <a:buNone/>
            </a:pPr>
            <a:endParaRPr lang="en-US" altLang="en-US" sz="2800" b="1" dirty="0">
              <a:solidFill>
                <a:schemeClr val="accent2"/>
              </a:solidFill>
              <a:latin typeface="Times New Roman" pitchFamily="18" charset="0"/>
              <a:cs typeface="Times New Roman" pitchFamily="18" charset="0"/>
            </a:endParaRPr>
          </a:p>
          <a:p>
            <a:pPr>
              <a:lnSpc>
                <a:spcPct val="120000"/>
              </a:lnSpc>
            </a:pPr>
            <a:r>
              <a:rPr lang="ro-RO" altLang="en-US" sz="2800" dirty="0">
                <a:latin typeface="Times New Roman" pitchFamily="18" charset="0"/>
                <a:cs typeface="Times New Roman" pitchFamily="18" charset="0"/>
              </a:rPr>
              <a:t>Componente</a:t>
            </a:r>
          </a:p>
          <a:p>
            <a:pPr>
              <a:lnSpc>
                <a:spcPct val="120000"/>
              </a:lnSpc>
            </a:pPr>
            <a:r>
              <a:rPr lang="ro-RO" altLang="en-US" sz="2800" dirty="0">
                <a:latin typeface="Times New Roman" pitchFamily="18" charset="0"/>
                <a:cs typeface="Times New Roman" pitchFamily="18" charset="0"/>
              </a:rPr>
              <a:t>Apeluri</a:t>
            </a:r>
            <a:r>
              <a:rPr lang="en-US" altLang="en-US" sz="2800" dirty="0">
                <a:latin typeface="Times New Roman" pitchFamily="18" charset="0"/>
                <a:cs typeface="Times New Roman" pitchFamily="18" charset="0"/>
              </a:rPr>
              <a:t> de </a:t>
            </a:r>
            <a:r>
              <a:rPr lang="ro-RO" altLang="en-US" sz="2800" dirty="0">
                <a:latin typeface="Times New Roman" pitchFamily="18" charset="0"/>
                <a:cs typeface="Times New Roman" pitchFamily="18" charset="0"/>
              </a:rPr>
              <a:t>sistem</a:t>
            </a:r>
          </a:p>
          <a:p>
            <a:pPr>
              <a:lnSpc>
                <a:spcPct val="120000"/>
              </a:lnSpc>
            </a:pPr>
            <a:r>
              <a:rPr lang="ro-RO" altLang="en-US" sz="2800" dirty="0">
                <a:latin typeface="Times New Roman" pitchFamily="18" charset="0"/>
                <a:cs typeface="Times New Roman" pitchFamily="18" charset="0"/>
              </a:rPr>
              <a:t>Integrarea componentelor</a:t>
            </a:r>
          </a:p>
          <a:p>
            <a:pPr>
              <a:lnSpc>
                <a:spcPct val="120000"/>
              </a:lnSpc>
            </a:pPr>
            <a:r>
              <a:rPr lang="en-US" altLang="en-US" sz="2800" dirty="0">
                <a:latin typeface="Times New Roman" pitchFamily="18" charset="0"/>
                <a:cs typeface="Times New Roman" pitchFamily="18" charset="0"/>
              </a:rPr>
              <a:t>Ma</a:t>
            </a:r>
            <a:r>
              <a:rPr lang="ro-RO" altLang="en-US" sz="2800" dirty="0" err="1">
                <a:latin typeface="Times New Roman" pitchFamily="18" charset="0"/>
                <a:cs typeface="Times New Roman" pitchFamily="18" charset="0"/>
              </a:rPr>
              <a:t>şini</a:t>
            </a:r>
            <a:r>
              <a:rPr lang="ro-RO" altLang="en-US" sz="2800" dirty="0">
                <a:latin typeface="Times New Roman" pitchFamily="18" charset="0"/>
                <a:cs typeface="Times New Roman" pitchFamily="18" charset="0"/>
              </a:rPr>
              <a:t> virtuale</a:t>
            </a:r>
            <a:endParaRPr lang="en-US" altLang="en-US" sz="2800" dirty="0">
              <a:latin typeface="Times New Roman" pitchFamily="18" charset="0"/>
              <a:cs typeface="Times New Roman" pitchFamily="18" charset="0"/>
            </a:endParaRPr>
          </a:p>
        </p:txBody>
      </p:sp>
      <p:sp>
        <p:nvSpPr>
          <p:cNvPr id="5126" name="Rectangle 3"/>
          <p:cNvSpPr>
            <a:spLocks noChangeArrowheads="1"/>
          </p:cNvSpPr>
          <p:nvPr/>
        </p:nvSpPr>
        <p:spPr bwMode="auto">
          <a:xfrm>
            <a:off x="838200" y="381000"/>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a:t>
            </a:r>
            <a:r>
              <a:rPr lang="ro-RO" altLang="en-US" sz="4400" b="1">
                <a:latin typeface="Times New Roman" pitchFamily="18" charset="0"/>
              </a:rPr>
              <a:t>ş</a:t>
            </a:r>
            <a:r>
              <a:rPr lang="en-US" altLang="en-US" sz="4400" b="1">
                <a:latin typeface="Times New Roman" pitchFamily="18" charset="0"/>
              </a:rPr>
              <a:t>i componentele </a:t>
            </a:r>
          </a:p>
          <a:p>
            <a:pPr algn="ctr"/>
            <a:r>
              <a:rPr lang="en-US" altLang="en-US" sz="4400" b="1">
                <a:latin typeface="Times New Roman" pitchFamily="18" charset="0"/>
              </a:rPr>
              <a:t>unui  SO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5105400" cy="1143000"/>
          </a:xfrm>
        </p:spPr>
        <p:txBody>
          <a:bodyPr/>
          <a:lstStyle/>
          <a:p>
            <a:r>
              <a:rPr lang="ro-RO" altLang="en-US" sz="4000" b="1">
                <a:solidFill>
                  <a:schemeClr val="tx1"/>
                </a:solidFill>
                <a:latin typeface="Times New Roman" pitchFamily="18" charset="0"/>
                <a:cs typeface="Times New Roman" pitchFamily="18" charset="0"/>
              </a:rPr>
              <a:t>Structura</a:t>
            </a:r>
            <a:r>
              <a:rPr lang="en-US" altLang="en-US" sz="4000" b="1">
                <a:solidFill>
                  <a:schemeClr val="tx1"/>
                </a:solidFill>
                <a:latin typeface="Times New Roman" pitchFamily="18" charset="0"/>
                <a:cs typeface="Times New Roman" pitchFamily="18" charset="0"/>
              </a:rPr>
              <a:t> SO</a:t>
            </a:r>
          </a:p>
        </p:txBody>
      </p:sp>
      <p:sp>
        <p:nvSpPr>
          <p:cNvPr id="6147" name="Rectangle 3"/>
          <p:cNvSpPr>
            <a:spLocks noGrp="1" noChangeArrowheads="1"/>
          </p:cNvSpPr>
          <p:nvPr>
            <p:ph type="subTitle" idx="1"/>
          </p:nvPr>
        </p:nvSpPr>
        <p:spPr>
          <a:xfrm>
            <a:off x="381000" y="1600200"/>
            <a:ext cx="8763000" cy="4038600"/>
          </a:xfrm>
        </p:spPr>
        <p:txBody>
          <a:bodyPr/>
          <a:lstStyle/>
          <a:p>
            <a:pPr>
              <a:lnSpc>
                <a:spcPct val="90000"/>
              </a:lnSpc>
            </a:pPr>
            <a:r>
              <a:rPr lang="ro-RO" altLang="en-US" sz="2500">
                <a:latin typeface="Times New Roman" pitchFamily="18" charset="0"/>
                <a:cs typeface="Times New Roman" pitchFamily="18" charset="0"/>
              </a:rPr>
              <a:t>Managementul p</a:t>
            </a:r>
            <a:r>
              <a:rPr lang="en-US" altLang="en-US" sz="2500">
                <a:latin typeface="Times New Roman" pitchFamily="18" charset="0"/>
                <a:cs typeface="Times New Roman" pitchFamily="18" charset="0"/>
              </a:rPr>
              <a:t>roces</a:t>
            </a:r>
            <a:r>
              <a:rPr lang="ro-RO" altLang="en-US" sz="2500">
                <a:latin typeface="Times New Roman" pitchFamily="18" charset="0"/>
                <a:cs typeface="Times New Roman" pitchFamily="18" charset="0"/>
              </a:rPr>
              <a:t>elor</a:t>
            </a:r>
            <a:endParaRPr lang="en-US" altLang="en-US" sz="2500">
              <a:latin typeface="Times New Roman" pitchFamily="18" charset="0"/>
              <a:cs typeface="Times New Roman" pitchFamily="18" charset="0"/>
            </a:endParaRPr>
          </a:p>
          <a:p>
            <a:r>
              <a:rPr lang="ro-RO" altLang="en-US" sz="2500">
                <a:latin typeface="Times New Roman" pitchFamily="18" charset="0"/>
                <a:cs typeface="Times New Roman" pitchFamily="18" charset="0"/>
              </a:rPr>
              <a:t>Managementul memoriei principale</a:t>
            </a:r>
            <a:endParaRPr lang="en-US" altLang="en-US" sz="2500">
              <a:latin typeface="Times New Roman" pitchFamily="18" charset="0"/>
              <a:cs typeface="Times New Roman" pitchFamily="18" charset="0"/>
            </a:endParaRPr>
          </a:p>
          <a:p>
            <a:r>
              <a:rPr lang="ro-RO" altLang="en-US" sz="2500">
                <a:latin typeface="Times New Roman" pitchFamily="18" charset="0"/>
                <a:cs typeface="Times New Roman" pitchFamily="18" charset="0"/>
              </a:rPr>
              <a:t>Managementul fişierelor</a:t>
            </a:r>
            <a:endParaRPr lang="en-US" altLang="en-US" sz="2500">
              <a:latin typeface="Times New Roman" pitchFamily="18" charset="0"/>
              <a:cs typeface="Times New Roman" pitchFamily="18" charset="0"/>
            </a:endParaRPr>
          </a:p>
          <a:p>
            <a:r>
              <a:rPr lang="ro-RO" altLang="en-US" sz="2500">
                <a:latin typeface="Times New Roman" pitchFamily="18" charset="0"/>
                <a:cs typeface="Times New Roman" pitchFamily="18" charset="0"/>
              </a:rPr>
              <a:t>Managementul sistemului </a:t>
            </a:r>
            <a:r>
              <a:rPr lang="en-US" altLang="en-US" sz="2500">
                <a:latin typeface="Times New Roman" pitchFamily="18" charset="0"/>
                <a:cs typeface="Times New Roman" pitchFamily="18" charset="0"/>
              </a:rPr>
              <a:t>I/O</a:t>
            </a:r>
          </a:p>
          <a:p>
            <a:r>
              <a:rPr lang="ro-RO" altLang="en-US" sz="2500">
                <a:latin typeface="Times New Roman" pitchFamily="18" charset="0"/>
                <a:cs typeface="Times New Roman" pitchFamily="18" charset="0"/>
              </a:rPr>
              <a:t>Managementul memoriei s</a:t>
            </a:r>
            <a:r>
              <a:rPr lang="en-US" altLang="en-US" sz="2500">
                <a:latin typeface="Times New Roman" pitchFamily="18" charset="0"/>
                <a:cs typeface="Times New Roman" pitchFamily="18" charset="0"/>
              </a:rPr>
              <a:t>ec</a:t>
            </a:r>
            <a:r>
              <a:rPr lang="ro-RO" altLang="en-US" sz="2500">
                <a:latin typeface="Times New Roman" pitchFamily="18" charset="0"/>
                <a:cs typeface="Times New Roman" pitchFamily="18" charset="0"/>
              </a:rPr>
              <a:t>u</a:t>
            </a:r>
            <a:r>
              <a:rPr lang="en-US" altLang="en-US" sz="2500">
                <a:latin typeface="Times New Roman" pitchFamily="18" charset="0"/>
                <a:cs typeface="Times New Roman" pitchFamily="18" charset="0"/>
              </a:rPr>
              <a:t>ndar</a:t>
            </a:r>
            <a:r>
              <a:rPr lang="ro-RO" altLang="en-US" sz="2500">
                <a:latin typeface="Times New Roman" pitchFamily="18" charset="0"/>
                <a:cs typeface="Times New Roman" pitchFamily="18" charset="0"/>
              </a:rPr>
              <a:t>e</a:t>
            </a:r>
            <a:endParaRPr lang="en-US" altLang="en-US" sz="2500">
              <a:latin typeface="Times New Roman" pitchFamily="18" charset="0"/>
              <a:cs typeface="Times New Roman" pitchFamily="18" charset="0"/>
            </a:endParaRPr>
          </a:p>
          <a:p>
            <a:r>
              <a:rPr lang="ro-RO" altLang="en-US" sz="2500">
                <a:latin typeface="Times New Roman" pitchFamily="18" charset="0"/>
                <a:cs typeface="Times New Roman" pitchFamily="18" charset="0"/>
              </a:rPr>
              <a:t>Conectarea la reţea</a:t>
            </a:r>
            <a:endParaRPr lang="en-US" altLang="en-US" sz="2500">
              <a:latin typeface="Times New Roman" pitchFamily="18" charset="0"/>
              <a:cs typeface="Times New Roman" pitchFamily="18" charset="0"/>
            </a:endParaRPr>
          </a:p>
          <a:p>
            <a:r>
              <a:rPr lang="ro-RO" altLang="en-US" sz="2500">
                <a:latin typeface="Times New Roman" pitchFamily="18" charset="0"/>
                <a:cs typeface="Times New Roman" pitchFamily="18" charset="0"/>
              </a:rPr>
              <a:t>Sistemul de protecţie</a:t>
            </a:r>
            <a:endParaRPr lang="en-US" altLang="en-US" sz="2500">
              <a:latin typeface="Times New Roman" pitchFamily="18" charset="0"/>
              <a:cs typeface="Times New Roman" pitchFamily="18" charset="0"/>
            </a:endParaRPr>
          </a:p>
          <a:p>
            <a:r>
              <a:rPr lang="ro-RO" altLang="en-US" sz="2500">
                <a:latin typeface="Times New Roman" pitchFamily="18" charset="0"/>
                <a:cs typeface="Times New Roman" pitchFamily="18" charset="0"/>
              </a:rPr>
              <a:t>Sistemul de i</a:t>
            </a:r>
            <a:r>
              <a:rPr lang="en-US" altLang="en-US" sz="2500">
                <a:latin typeface="Times New Roman" pitchFamily="18" charset="0"/>
                <a:cs typeface="Times New Roman" pitchFamily="18" charset="0"/>
              </a:rPr>
              <a:t>nterpret</a:t>
            </a:r>
            <a:r>
              <a:rPr lang="ro-RO" altLang="en-US" sz="2500">
                <a:latin typeface="Times New Roman" pitchFamily="18" charset="0"/>
                <a:cs typeface="Times New Roman" pitchFamily="18" charset="0"/>
              </a:rPr>
              <a:t>a</a:t>
            </a:r>
            <a:r>
              <a:rPr lang="en-US" altLang="en-US" sz="2500">
                <a:latin typeface="Times New Roman" pitchFamily="18" charset="0"/>
                <a:cs typeface="Times New Roman" pitchFamily="18" charset="0"/>
              </a:rPr>
              <a:t>r</a:t>
            </a:r>
            <a:r>
              <a:rPr lang="ro-RO" altLang="en-US" sz="2500">
                <a:latin typeface="Times New Roman" pitchFamily="18" charset="0"/>
                <a:cs typeface="Times New Roman" pitchFamily="18" charset="0"/>
              </a:rPr>
              <a:t>e al comenzilor</a:t>
            </a:r>
            <a:endParaRPr lang="en-US" altLang="en-US" sz="2500">
              <a:latin typeface="Times New Roman" pitchFamily="18" charset="0"/>
              <a:cs typeface="Times New Roman" pitchFamily="18" charset="0"/>
            </a:endParaRPr>
          </a:p>
        </p:txBody>
      </p:sp>
      <p:sp>
        <p:nvSpPr>
          <p:cNvPr id="6148" name="Text Box 5"/>
          <p:cNvSpPr txBox="1">
            <a:spLocks noChangeArrowheads="1"/>
          </p:cNvSpPr>
          <p:nvPr/>
        </p:nvSpPr>
        <p:spPr bwMode="auto">
          <a:xfrm>
            <a:off x="5715000" y="27305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152400" y="1219200"/>
            <a:ext cx="8763000" cy="4038600"/>
          </a:xfrm>
        </p:spPr>
        <p:txBody>
          <a:bodyPr/>
          <a:lstStyle/>
          <a:p>
            <a:pPr algn="just">
              <a:lnSpc>
                <a:spcPct val="90000"/>
              </a:lnSpc>
            </a:pPr>
            <a:r>
              <a:rPr lang="en-US" altLang="en-US" sz="2000" b="1">
                <a:latin typeface="Times New Roman" pitchFamily="18" charset="0"/>
                <a:cs typeface="Times New Roman" pitchFamily="18" charset="0"/>
              </a:rPr>
              <a:t>M</a:t>
            </a:r>
            <a:r>
              <a:rPr lang="ro-RO" altLang="en-US" sz="2000" b="1">
                <a:latin typeface="Times New Roman" pitchFamily="18" charset="0"/>
                <a:cs typeface="Times New Roman" pitchFamily="18" charset="0"/>
              </a:rPr>
              <a:t>anagementul proceselor</a:t>
            </a:r>
            <a:endParaRPr lang="en-US" altLang="en-US" sz="2000" b="1">
              <a:latin typeface="Times New Roman" pitchFamily="18" charset="0"/>
              <a:cs typeface="Times New Roman" pitchFamily="18" charset="0"/>
            </a:endParaRPr>
          </a:p>
          <a:p>
            <a:pPr algn="just">
              <a:lnSpc>
                <a:spcPct val="90000"/>
              </a:lnSpc>
            </a:pPr>
            <a:endParaRPr lang="en-US" altLang="en-US" sz="2000">
              <a:latin typeface="Times New Roman" pitchFamily="18" charset="0"/>
              <a:cs typeface="Times New Roman" pitchFamily="18" charset="0"/>
            </a:endParaRPr>
          </a:p>
          <a:p>
            <a:pPr lvl="1" algn="just">
              <a:lnSpc>
                <a:spcPct val="80000"/>
              </a:lnSpc>
            </a:pPr>
            <a:r>
              <a:rPr lang="ro-RO" altLang="en-US" sz="2000">
                <a:latin typeface="Times New Roman" pitchFamily="18" charset="0"/>
                <a:cs typeface="Times New Roman" pitchFamily="18" charset="0"/>
              </a:rPr>
              <a:t>Un</a:t>
            </a:r>
            <a:r>
              <a:rPr lang="en-US" altLang="en-US" sz="2000">
                <a:latin typeface="Times New Roman" pitchFamily="18" charset="0"/>
                <a:cs typeface="Times New Roman" pitchFamily="18" charset="0"/>
              </a:rPr>
              <a:t> </a:t>
            </a:r>
            <a:r>
              <a:rPr lang="en-US" altLang="en-US" sz="2000" b="1">
                <a:latin typeface="Times New Roman" pitchFamily="18" charset="0"/>
                <a:cs typeface="Times New Roman" pitchFamily="18" charset="0"/>
              </a:rPr>
              <a:t>proces</a:t>
            </a:r>
            <a:r>
              <a:rPr lang="ro-RO" altLang="en-US" sz="2000" b="1">
                <a:latin typeface="Times New Roman" pitchFamily="18" charset="0"/>
                <a:cs typeface="Times New Roman" pitchFamily="18" charset="0"/>
              </a:rPr>
              <a:t> este o instanţă a unui </a:t>
            </a:r>
            <a:r>
              <a:rPr lang="en-US" altLang="en-US" sz="2000" b="1">
                <a:latin typeface="Times New Roman" pitchFamily="18" charset="0"/>
                <a:cs typeface="Times New Roman" pitchFamily="18" charset="0"/>
              </a:rPr>
              <a:t>program</a:t>
            </a:r>
            <a:r>
              <a:rPr lang="en-US" altLang="en-US" sz="2000">
                <a:latin typeface="Times New Roman" pitchFamily="18" charset="0"/>
                <a:cs typeface="Times New Roman" pitchFamily="18" charset="0"/>
              </a:rPr>
              <a:t> </a:t>
            </a:r>
            <a:r>
              <a:rPr lang="ro-RO" altLang="en-US" sz="2000" b="1">
                <a:latin typeface="Times New Roman" pitchFamily="18" charset="0"/>
                <a:cs typeface="Times New Roman" pitchFamily="18" charset="0"/>
              </a:rPr>
              <a:t>în execuţie</a:t>
            </a:r>
            <a:r>
              <a:rPr lang="en-US" altLang="en-US" sz="2000">
                <a:latin typeface="Times New Roman" pitchFamily="18" charset="0"/>
                <a:cs typeface="Times New Roman" pitchFamily="18" charset="0"/>
              </a:rPr>
              <a:t> (</a:t>
            </a:r>
            <a:r>
              <a:rPr lang="ro-RO" altLang="en-US" sz="2000">
                <a:latin typeface="Times New Roman" pitchFamily="18" charset="0"/>
                <a:cs typeface="Times New Roman" pitchFamily="18" charset="0"/>
              </a:rPr>
              <a:t>un</a:t>
            </a:r>
            <a:r>
              <a:rPr lang="en-US" altLang="en-US" sz="2000">
                <a:latin typeface="Times New Roman" pitchFamily="18" charset="0"/>
                <a:cs typeface="Times New Roman" pitchFamily="18" charset="0"/>
              </a:rPr>
              <a:t> program </a:t>
            </a:r>
            <a:r>
              <a:rPr lang="ro-RO" altLang="en-US" sz="2000">
                <a:latin typeface="Times New Roman" pitchFamily="18" charset="0"/>
                <a:cs typeface="Times New Roman" pitchFamily="18" charset="0"/>
              </a:rPr>
              <a:t>este</a:t>
            </a:r>
            <a:r>
              <a:rPr lang="en-US" altLang="en-US" sz="2000">
                <a:latin typeface="Times New Roman" pitchFamily="18" charset="0"/>
                <a:cs typeface="Times New Roman" pitchFamily="18" charset="0"/>
              </a:rPr>
              <a:t> pasiv, </a:t>
            </a:r>
            <a:r>
              <a:rPr lang="ro-RO" altLang="en-US" sz="2000">
                <a:latin typeface="Times New Roman" pitchFamily="18" charset="0"/>
                <a:cs typeface="Times New Roman" pitchFamily="18" charset="0"/>
              </a:rPr>
              <a:t>un</a:t>
            </a:r>
            <a:r>
              <a:rPr lang="en-US" altLang="en-US" sz="2000">
                <a:latin typeface="Times New Roman" pitchFamily="18" charset="0"/>
                <a:cs typeface="Times New Roman" pitchFamily="18" charset="0"/>
              </a:rPr>
              <a:t> proces </a:t>
            </a:r>
            <a:r>
              <a:rPr lang="ro-RO" altLang="en-US" sz="2000">
                <a:latin typeface="Times New Roman" pitchFamily="18" charset="0"/>
                <a:cs typeface="Times New Roman" pitchFamily="18" charset="0"/>
              </a:rPr>
              <a:t>este </a:t>
            </a:r>
            <a:r>
              <a:rPr lang="en-US" altLang="en-US" sz="2000">
                <a:latin typeface="Times New Roman" pitchFamily="18" charset="0"/>
                <a:cs typeface="Times New Roman" pitchFamily="18" charset="0"/>
              </a:rPr>
              <a:t>activ)</a:t>
            </a:r>
            <a:r>
              <a:rPr lang="ro-RO" altLang="en-US" sz="2000">
                <a:latin typeface="Times New Roman" pitchFamily="18" charset="0"/>
                <a:cs typeface="Times New Roman" pitchFamily="18" charset="0"/>
              </a:rPr>
              <a:t>.</a:t>
            </a:r>
            <a:endParaRPr lang="en-US" altLang="en-US" sz="2000">
              <a:latin typeface="Times New Roman" pitchFamily="18" charset="0"/>
              <a:cs typeface="Times New Roman" pitchFamily="18" charset="0"/>
            </a:endParaRPr>
          </a:p>
          <a:p>
            <a:pPr lvl="1" algn="just">
              <a:lnSpc>
                <a:spcPct val="80000"/>
              </a:lnSpc>
            </a:pPr>
            <a:endParaRPr lang="en-US" altLang="en-US" sz="2000">
              <a:latin typeface="Times New Roman" pitchFamily="18" charset="0"/>
              <a:cs typeface="Times New Roman" pitchFamily="18" charset="0"/>
            </a:endParaRPr>
          </a:p>
          <a:p>
            <a:pPr lvl="1" algn="just">
              <a:lnSpc>
                <a:spcPct val="80000"/>
              </a:lnSpc>
            </a:pPr>
            <a:r>
              <a:rPr lang="ro-RO" altLang="en-US" sz="2000">
                <a:latin typeface="Times New Roman" pitchFamily="18" charset="0"/>
                <a:cs typeface="Times New Roman" pitchFamily="18" charset="0"/>
              </a:rPr>
              <a:t>Un</a:t>
            </a:r>
            <a:r>
              <a:rPr lang="en-US" altLang="en-US" sz="2000">
                <a:latin typeface="Times New Roman" pitchFamily="18" charset="0"/>
                <a:cs typeface="Times New Roman" pitchFamily="18" charset="0"/>
              </a:rPr>
              <a:t> proces </a:t>
            </a:r>
            <a:r>
              <a:rPr lang="ro-RO" altLang="en-US" sz="2000">
                <a:latin typeface="Times New Roman" pitchFamily="18" charset="0"/>
                <a:cs typeface="Times New Roman" pitchFamily="18" charset="0"/>
              </a:rPr>
              <a:t>are</a:t>
            </a:r>
            <a:r>
              <a:rPr lang="en-US" altLang="en-US" sz="2000">
                <a:latin typeface="Times New Roman" pitchFamily="18" charset="0"/>
                <a:cs typeface="Times New Roman" pitchFamily="18" charset="0"/>
              </a:rPr>
              <a:t> </a:t>
            </a:r>
            <a:r>
              <a:rPr lang="ro-RO" altLang="en-US" sz="2000">
                <a:latin typeface="Times New Roman" pitchFamily="18" charset="0"/>
                <a:cs typeface="Times New Roman" pitchFamily="18" charset="0"/>
              </a:rPr>
              <a:t>diverse </a:t>
            </a:r>
            <a:r>
              <a:rPr lang="en-US" altLang="en-US" sz="2000">
                <a:latin typeface="Times New Roman" pitchFamily="18" charset="0"/>
                <a:cs typeface="Times New Roman" pitchFamily="18" charset="0"/>
              </a:rPr>
              <a:t>res</a:t>
            </a:r>
            <a:r>
              <a:rPr lang="ro-RO" altLang="en-US" sz="2000">
                <a:latin typeface="Times New Roman" pitchFamily="18" charset="0"/>
                <a:cs typeface="Times New Roman" pitchFamily="18" charset="0"/>
              </a:rPr>
              <a:t>ur</a:t>
            </a:r>
            <a:r>
              <a:rPr lang="en-US" altLang="en-US" sz="2000">
                <a:latin typeface="Times New Roman" pitchFamily="18" charset="0"/>
                <a:cs typeface="Times New Roman" pitchFamily="18" charset="0"/>
              </a:rPr>
              <a:t>s</a:t>
            </a:r>
            <a:r>
              <a:rPr lang="ro-RO" altLang="en-US" sz="2000">
                <a:latin typeface="Times New Roman" pitchFamily="18" charset="0"/>
                <a:cs typeface="Times New Roman" pitchFamily="18" charset="0"/>
              </a:rPr>
              <a:t>e</a:t>
            </a:r>
            <a:r>
              <a:rPr lang="en-US" altLang="en-US" sz="2000">
                <a:latin typeface="Times New Roman" pitchFamily="18" charset="0"/>
                <a:cs typeface="Times New Roman" pitchFamily="18" charset="0"/>
              </a:rPr>
              <a:t> (</a:t>
            </a:r>
            <a:r>
              <a:rPr lang="ro-RO" altLang="en-US" sz="2000">
                <a:latin typeface="Times New Roman" pitchFamily="18" charset="0"/>
                <a:cs typeface="Times New Roman" pitchFamily="18" charset="0"/>
              </a:rPr>
              <a:t>timp UCP alocat</a:t>
            </a:r>
            <a:r>
              <a:rPr lang="en-US" altLang="en-US" sz="2000">
                <a:latin typeface="Times New Roman" pitchFamily="18" charset="0"/>
                <a:cs typeface="Times New Roman" pitchFamily="18" charset="0"/>
              </a:rPr>
              <a:t>, fi</a:t>
            </a:r>
            <a:r>
              <a:rPr lang="ro-RO" altLang="en-US" sz="2000">
                <a:latin typeface="Times New Roman" pitchFamily="18" charset="0"/>
                <a:cs typeface="Times New Roman" pitchFamily="18" charset="0"/>
              </a:rPr>
              <a:t>şiere</a:t>
            </a:r>
            <a:r>
              <a:rPr lang="en-US" altLang="en-US" sz="2000">
                <a:latin typeface="Times New Roman" pitchFamily="18" charset="0"/>
                <a:cs typeface="Times New Roman" pitchFamily="18" charset="0"/>
              </a:rPr>
              <a:t>) </a:t>
            </a:r>
            <a:r>
              <a:rPr lang="ro-RO" altLang="en-US" sz="2000">
                <a:latin typeface="Times New Roman" pitchFamily="18" charset="0"/>
                <a:cs typeface="Times New Roman" pitchFamily="18" charset="0"/>
              </a:rPr>
              <a:t>şi</a:t>
            </a:r>
            <a:r>
              <a:rPr lang="en-US" altLang="en-US" sz="2000">
                <a:latin typeface="Times New Roman" pitchFamily="18" charset="0"/>
                <a:cs typeface="Times New Roman" pitchFamily="18" charset="0"/>
              </a:rPr>
              <a:t> atribute </a:t>
            </a:r>
            <a:r>
              <a:rPr lang="ro-RO" altLang="en-US" sz="2000">
                <a:latin typeface="Times New Roman" pitchFamily="18" charset="0"/>
                <a:cs typeface="Times New Roman" pitchFamily="18" charset="0"/>
              </a:rPr>
              <a:t>ce trebuie administrate</a:t>
            </a:r>
            <a:r>
              <a:rPr lang="en-US" altLang="en-US" sz="2000">
                <a:latin typeface="Times New Roman" pitchFamily="18" charset="0"/>
                <a:cs typeface="Times New Roman" pitchFamily="18" charset="0"/>
              </a:rPr>
              <a:t>.</a:t>
            </a:r>
          </a:p>
          <a:p>
            <a:pPr lvl="1" algn="just">
              <a:lnSpc>
                <a:spcPct val="80000"/>
              </a:lnSpc>
            </a:pPr>
            <a:r>
              <a:rPr lang="en-US" altLang="en-US" sz="2000">
                <a:latin typeface="Times New Roman" pitchFamily="18" charset="0"/>
                <a:cs typeface="Times New Roman" pitchFamily="18" charset="0"/>
              </a:rPr>
              <a:t>Management</a:t>
            </a:r>
            <a:r>
              <a:rPr lang="ro-RO" altLang="en-US" sz="2000">
                <a:latin typeface="Times New Roman" pitchFamily="18" charset="0"/>
                <a:cs typeface="Times New Roman" pitchFamily="18" charset="0"/>
              </a:rPr>
              <a:t>ul</a:t>
            </a:r>
            <a:r>
              <a:rPr lang="en-US" altLang="en-US" sz="2000">
                <a:latin typeface="Times New Roman" pitchFamily="18" charset="0"/>
                <a:cs typeface="Times New Roman" pitchFamily="18" charset="0"/>
              </a:rPr>
              <a:t> procese</a:t>
            </a:r>
            <a:r>
              <a:rPr lang="ro-RO" altLang="en-US" sz="2000">
                <a:latin typeface="Times New Roman" pitchFamily="18" charset="0"/>
                <a:cs typeface="Times New Roman" pitchFamily="18" charset="0"/>
              </a:rPr>
              <a:t>lor include</a:t>
            </a:r>
            <a:r>
              <a:rPr lang="en-US" altLang="en-US" sz="2000">
                <a:latin typeface="Times New Roman" pitchFamily="18" charset="0"/>
                <a:cs typeface="Times New Roman" pitchFamily="18" charset="0"/>
              </a:rPr>
              <a:t>:</a:t>
            </a:r>
          </a:p>
          <a:p>
            <a:pPr algn="just">
              <a:lnSpc>
                <a:spcPct val="90000"/>
              </a:lnSpc>
            </a:pPr>
            <a:r>
              <a:rPr lang="en-US" altLang="en-US" sz="2000">
                <a:latin typeface="Times New Roman" pitchFamily="18" charset="0"/>
                <a:cs typeface="Times New Roman" pitchFamily="18" charset="0"/>
              </a:rPr>
              <a:t>	</a:t>
            </a:r>
          </a:p>
          <a:p>
            <a:pPr marL="1257300" lvl="2" indent="-342900" algn="just">
              <a:lnSpc>
                <a:spcPct val="60000"/>
              </a:lnSpc>
              <a:buFont typeface="Symbol" pitchFamily="18" charset="2"/>
              <a:buChar char="·"/>
            </a:pPr>
            <a:r>
              <a:rPr lang="ro-RO" altLang="en-US" sz="2000">
                <a:latin typeface="Times New Roman" pitchFamily="18" charset="0"/>
                <a:cs typeface="Times New Roman" pitchFamily="18" charset="0"/>
              </a:rPr>
              <a:t>Planificarea proc</a:t>
            </a:r>
            <a:r>
              <a:rPr lang="en-US" altLang="en-US" sz="2000">
                <a:latin typeface="Times New Roman" pitchFamily="18" charset="0"/>
                <a:cs typeface="Times New Roman" pitchFamily="18" charset="0"/>
              </a:rPr>
              <a:t>es</a:t>
            </a:r>
            <a:r>
              <a:rPr lang="ro-RO" altLang="en-US" sz="2000">
                <a:latin typeface="Times New Roman" pitchFamily="18" charset="0"/>
                <a:cs typeface="Times New Roman" pitchFamily="18" charset="0"/>
              </a:rPr>
              <a:t>elor </a:t>
            </a:r>
            <a:r>
              <a:rPr lang="en-US" altLang="en-US" sz="2000">
                <a:latin typeface="Times New Roman" pitchFamily="18" charset="0"/>
                <a:cs typeface="Times New Roman" pitchFamily="18" charset="0"/>
              </a:rPr>
              <a:t>(</a:t>
            </a:r>
            <a:r>
              <a:rPr lang="ro-RO" altLang="en-US" sz="2000">
                <a:latin typeface="Times New Roman" pitchFamily="18" charset="0"/>
                <a:cs typeface="Times New Roman" pitchFamily="18" charset="0"/>
              </a:rPr>
              <a:t>stabilirea priorităţilor, managementul timpului, etc.</a:t>
            </a:r>
            <a:r>
              <a:rPr lang="en-US" altLang="en-US" sz="2000">
                <a:latin typeface="Times New Roman" pitchFamily="18" charset="0"/>
                <a:cs typeface="Times New Roman" pitchFamily="18" charset="0"/>
              </a:rPr>
              <a:t>)</a:t>
            </a:r>
          </a:p>
          <a:p>
            <a:pPr marL="1257300" lvl="2" indent="-342900" algn="just">
              <a:lnSpc>
                <a:spcPct val="60000"/>
              </a:lnSpc>
            </a:pPr>
            <a:endParaRPr lang="en-US" altLang="en-US" sz="2000">
              <a:latin typeface="Times New Roman" pitchFamily="18" charset="0"/>
              <a:cs typeface="Times New Roman" pitchFamily="18" charset="0"/>
            </a:endParaRPr>
          </a:p>
          <a:p>
            <a:pPr marL="1257300" lvl="2" indent="-342900" algn="just">
              <a:lnSpc>
                <a:spcPct val="40000"/>
              </a:lnSpc>
              <a:buFont typeface="Symbol" pitchFamily="18" charset="2"/>
              <a:buChar char="·"/>
            </a:pPr>
            <a:r>
              <a:rPr lang="en-US" altLang="en-US" sz="2000">
                <a:latin typeface="Times New Roman" pitchFamily="18" charset="0"/>
                <a:cs typeface="Times New Roman" pitchFamily="18" charset="0"/>
              </a:rPr>
              <a:t>Crea</a:t>
            </a:r>
            <a:r>
              <a:rPr lang="ro-RO" altLang="en-US" sz="2000">
                <a:latin typeface="Times New Roman" pitchFamily="18" charset="0"/>
                <a:cs typeface="Times New Roman" pitchFamily="18" charset="0"/>
              </a:rPr>
              <a:t>rea</a:t>
            </a:r>
            <a:r>
              <a:rPr lang="en-US" altLang="en-US" sz="2000">
                <a:latin typeface="Times New Roman" pitchFamily="18" charset="0"/>
                <a:cs typeface="Times New Roman" pitchFamily="18" charset="0"/>
              </a:rPr>
              <a:t>/termina</a:t>
            </a:r>
            <a:r>
              <a:rPr lang="ro-RO" altLang="en-US" sz="2000">
                <a:latin typeface="Times New Roman" pitchFamily="18" charset="0"/>
                <a:cs typeface="Times New Roman" pitchFamily="18" charset="0"/>
              </a:rPr>
              <a:t>rea</a:t>
            </a:r>
            <a:endParaRPr lang="en-US" altLang="en-US" sz="2000">
              <a:latin typeface="Times New Roman" pitchFamily="18" charset="0"/>
              <a:cs typeface="Times New Roman" pitchFamily="18" charset="0"/>
            </a:endParaRPr>
          </a:p>
          <a:p>
            <a:pPr marL="1257300" lvl="2" indent="-342900" algn="just">
              <a:lnSpc>
                <a:spcPct val="40000"/>
              </a:lnSpc>
            </a:pPr>
            <a:endParaRPr lang="en-US" altLang="en-US" sz="2000">
              <a:latin typeface="Times New Roman" pitchFamily="18" charset="0"/>
              <a:cs typeface="Times New Roman" pitchFamily="18" charset="0"/>
            </a:endParaRPr>
          </a:p>
          <a:p>
            <a:pPr marL="1257300" lvl="2" indent="-342900" algn="just">
              <a:lnSpc>
                <a:spcPct val="40000"/>
              </a:lnSpc>
              <a:buFont typeface="Symbol" pitchFamily="18" charset="2"/>
              <a:buChar char="·"/>
            </a:pPr>
            <a:r>
              <a:rPr lang="en-US" altLang="en-US" sz="2000">
                <a:latin typeface="Times New Roman" pitchFamily="18" charset="0"/>
                <a:cs typeface="Times New Roman" pitchFamily="18" charset="0"/>
              </a:rPr>
              <a:t>Bloc</a:t>
            </a:r>
            <a:r>
              <a:rPr lang="ro-RO" altLang="en-US" sz="2000">
                <a:latin typeface="Times New Roman" pitchFamily="18" charset="0"/>
                <a:cs typeface="Times New Roman" pitchFamily="18" charset="0"/>
              </a:rPr>
              <a:t>area</a:t>
            </a:r>
            <a:r>
              <a:rPr lang="en-US" altLang="en-US" sz="2000">
                <a:latin typeface="Times New Roman" pitchFamily="18" charset="0"/>
                <a:cs typeface="Times New Roman" pitchFamily="18" charset="0"/>
              </a:rPr>
              <a:t>/</a:t>
            </a:r>
            <a:r>
              <a:rPr lang="ro-RO" altLang="en-US" sz="2000">
                <a:latin typeface="Times New Roman" pitchFamily="18" charset="0"/>
                <a:cs typeface="Times New Roman" pitchFamily="18" charset="0"/>
              </a:rPr>
              <a:t>De</a:t>
            </a:r>
            <a:r>
              <a:rPr lang="en-US" altLang="en-US" sz="2000">
                <a:latin typeface="Times New Roman" pitchFamily="18" charset="0"/>
                <a:cs typeface="Times New Roman" pitchFamily="18" charset="0"/>
              </a:rPr>
              <a:t>bloc</a:t>
            </a:r>
            <a:r>
              <a:rPr lang="ro-RO" altLang="en-US" sz="2000">
                <a:latin typeface="Times New Roman" pitchFamily="18" charset="0"/>
                <a:cs typeface="Times New Roman" pitchFamily="18" charset="0"/>
              </a:rPr>
              <a:t>area</a:t>
            </a:r>
            <a:r>
              <a:rPr lang="en-US" altLang="en-US" sz="2000">
                <a:latin typeface="Times New Roman" pitchFamily="18" charset="0"/>
                <a:cs typeface="Times New Roman" pitchFamily="18" charset="0"/>
              </a:rPr>
              <a:t> (suspe</a:t>
            </a:r>
            <a:r>
              <a:rPr lang="ro-RO" altLang="en-US" sz="2000">
                <a:latin typeface="Times New Roman" pitchFamily="18" charset="0"/>
                <a:cs typeface="Times New Roman" pitchFamily="18" charset="0"/>
              </a:rPr>
              <a:t>ndarea</a:t>
            </a:r>
            <a:r>
              <a:rPr lang="en-US" altLang="en-US" sz="2000">
                <a:latin typeface="Times New Roman" pitchFamily="18" charset="0"/>
                <a:cs typeface="Times New Roman" pitchFamily="18" charset="0"/>
              </a:rPr>
              <a:t>/re</a:t>
            </a:r>
            <a:r>
              <a:rPr lang="ro-RO" altLang="en-US" sz="2000">
                <a:latin typeface="Times New Roman" pitchFamily="18" charset="0"/>
                <a:cs typeface="Times New Roman" pitchFamily="18" charset="0"/>
              </a:rPr>
              <a:t>luarea)</a:t>
            </a:r>
            <a:endParaRPr lang="en-US" altLang="en-US" sz="2000">
              <a:latin typeface="Times New Roman" pitchFamily="18" charset="0"/>
              <a:cs typeface="Times New Roman" pitchFamily="18" charset="0"/>
            </a:endParaRPr>
          </a:p>
          <a:p>
            <a:pPr marL="1257300" lvl="2" indent="-342900" algn="just">
              <a:lnSpc>
                <a:spcPct val="40000"/>
              </a:lnSpc>
            </a:pPr>
            <a:endParaRPr lang="en-US" altLang="en-US" sz="2000">
              <a:latin typeface="Times New Roman" pitchFamily="18" charset="0"/>
              <a:cs typeface="Times New Roman" pitchFamily="18" charset="0"/>
            </a:endParaRPr>
          </a:p>
          <a:p>
            <a:pPr marL="1257300" lvl="2" indent="-342900" algn="just">
              <a:lnSpc>
                <a:spcPct val="40000"/>
              </a:lnSpc>
              <a:buFont typeface="Symbol" pitchFamily="18" charset="2"/>
              <a:buChar char="·"/>
            </a:pPr>
            <a:r>
              <a:rPr lang="en-US" altLang="en-US" sz="2000">
                <a:latin typeface="Times New Roman" pitchFamily="18" charset="0"/>
                <a:cs typeface="Times New Roman" pitchFamily="18" charset="0"/>
              </a:rPr>
              <a:t>S</a:t>
            </a:r>
            <a:r>
              <a:rPr lang="ro-RO" altLang="en-US" sz="2000">
                <a:latin typeface="Times New Roman" pitchFamily="18" charset="0"/>
                <a:cs typeface="Times New Roman" pitchFamily="18" charset="0"/>
              </a:rPr>
              <a:t>incronizarea</a:t>
            </a:r>
            <a:endParaRPr lang="en-US" altLang="en-US" sz="2000">
              <a:latin typeface="Times New Roman" pitchFamily="18" charset="0"/>
              <a:cs typeface="Times New Roman" pitchFamily="18" charset="0"/>
            </a:endParaRPr>
          </a:p>
          <a:p>
            <a:pPr marL="1257300" lvl="2" indent="-342900" algn="just">
              <a:lnSpc>
                <a:spcPct val="40000"/>
              </a:lnSpc>
            </a:pPr>
            <a:endParaRPr lang="en-US" altLang="en-US" sz="2000">
              <a:latin typeface="Times New Roman" pitchFamily="18" charset="0"/>
              <a:cs typeface="Times New Roman" pitchFamily="18" charset="0"/>
            </a:endParaRPr>
          </a:p>
          <a:p>
            <a:pPr marL="1257300" lvl="2" indent="-342900" algn="just">
              <a:lnSpc>
                <a:spcPct val="40000"/>
              </a:lnSpc>
              <a:buFont typeface="Symbol" pitchFamily="18" charset="2"/>
              <a:buChar char="·"/>
            </a:pPr>
            <a:r>
              <a:rPr lang="en-US" altLang="en-US" sz="2000">
                <a:latin typeface="Times New Roman" pitchFamily="18" charset="0"/>
                <a:cs typeface="Times New Roman" pitchFamily="18" charset="0"/>
              </a:rPr>
              <a:t>Comun</a:t>
            </a:r>
            <a:r>
              <a:rPr lang="ro-RO" altLang="en-US" sz="2000">
                <a:latin typeface="Times New Roman" pitchFamily="18" charset="0"/>
                <a:cs typeface="Times New Roman" pitchFamily="18" charset="0"/>
              </a:rPr>
              <a:t>icarea</a:t>
            </a:r>
            <a:endParaRPr lang="en-US" altLang="en-US" sz="2000">
              <a:latin typeface="Times New Roman" pitchFamily="18" charset="0"/>
              <a:cs typeface="Times New Roman" pitchFamily="18" charset="0"/>
            </a:endParaRPr>
          </a:p>
          <a:p>
            <a:pPr marL="1257300" lvl="2" indent="-342900" algn="just">
              <a:lnSpc>
                <a:spcPct val="40000"/>
              </a:lnSpc>
            </a:pPr>
            <a:endParaRPr lang="en-US" altLang="en-US" sz="2000">
              <a:latin typeface="Times New Roman" pitchFamily="18" charset="0"/>
              <a:cs typeface="Times New Roman" pitchFamily="18" charset="0"/>
            </a:endParaRPr>
          </a:p>
          <a:p>
            <a:pPr marL="1257300" lvl="2" indent="-342900" algn="just">
              <a:lnSpc>
                <a:spcPct val="40000"/>
              </a:lnSpc>
              <a:buFont typeface="Symbol" pitchFamily="18" charset="2"/>
              <a:buChar char="·"/>
            </a:pPr>
            <a:r>
              <a:rPr lang="ro-RO" altLang="en-US" sz="2000">
                <a:latin typeface="Times New Roman" pitchFamily="18" charset="0"/>
                <a:cs typeface="Times New Roman" pitchFamily="18" charset="0"/>
              </a:rPr>
              <a:t>Administrarea blocajelor </a:t>
            </a:r>
            <a:endParaRPr lang="en-US" altLang="en-US" sz="2000">
              <a:latin typeface="Times New Roman" pitchFamily="18" charset="0"/>
              <a:cs typeface="Times New Roman" pitchFamily="18" charset="0"/>
            </a:endParaRPr>
          </a:p>
          <a:p>
            <a:pPr marL="1257300" lvl="2" indent="-342900" algn="just">
              <a:lnSpc>
                <a:spcPct val="40000"/>
              </a:lnSpc>
            </a:pPr>
            <a:endParaRPr lang="en-US" altLang="en-US" sz="2000">
              <a:latin typeface="Times New Roman" pitchFamily="18" charset="0"/>
              <a:cs typeface="Times New Roman" pitchFamily="18" charset="0"/>
            </a:endParaRPr>
          </a:p>
          <a:p>
            <a:pPr marL="1257300" lvl="2" indent="-342900" algn="just">
              <a:lnSpc>
                <a:spcPct val="40000"/>
              </a:lnSpc>
              <a:buFont typeface="Symbol" pitchFamily="18" charset="2"/>
              <a:buChar char="·"/>
            </a:pPr>
            <a:r>
              <a:rPr lang="en-US" altLang="en-US" sz="2000">
                <a:latin typeface="Times New Roman" pitchFamily="18" charset="0"/>
                <a:cs typeface="Times New Roman" pitchFamily="18" charset="0"/>
              </a:rPr>
              <a:t>De</a:t>
            </a:r>
            <a:r>
              <a:rPr lang="ro-RO" altLang="en-US" sz="2000">
                <a:latin typeface="Times New Roman" pitchFamily="18" charset="0"/>
                <a:cs typeface="Times New Roman" pitchFamily="18" charset="0"/>
              </a:rPr>
              <a:t>panarea</a:t>
            </a:r>
            <a:endParaRPr lang="en-US" altLang="en-US" sz="2000">
              <a:latin typeface="Times New Roman" pitchFamily="18" charset="0"/>
              <a:cs typeface="Times New Roman" pitchFamily="18" charset="0"/>
            </a:endParaRPr>
          </a:p>
        </p:txBody>
      </p:sp>
      <p:sp>
        <p:nvSpPr>
          <p:cNvPr id="7171" name="Rectangle 6"/>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7172" name="Text Box 7"/>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fontScale="85000" lnSpcReduction="20000"/>
          </a:bodyPr>
          <a:lstStyle/>
          <a:p>
            <a:pPr marL="114300" indent="0" fontAlgn="auto">
              <a:spcAft>
                <a:spcPts val="0"/>
              </a:spcAft>
              <a:buNone/>
              <a:defRPr/>
            </a:pPr>
            <a:r>
              <a:rPr lang="en-US" sz="2800" b="1" dirty="0"/>
              <a:t>Redirecting both STDERR and STDOUT with &amp;&gt;</a:t>
            </a:r>
          </a:p>
          <a:p>
            <a:pPr marL="114300" indent="0" fontAlgn="auto">
              <a:spcAft>
                <a:spcPts val="0"/>
              </a:spcAft>
              <a:buNone/>
              <a:defRPr/>
            </a:pPr>
            <a:r>
              <a:rPr lang="en-US" sz="2800" b="1" dirty="0"/>
              <a:t> </a:t>
            </a:r>
          </a:p>
          <a:p>
            <a:pPr marL="114300" indent="0" fontAlgn="auto">
              <a:spcAft>
                <a:spcPts val="0"/>
              </a:spcAft>
              <a:buNone/>
              <a:defRPr/>
            </a:pPr>
            <a:r>
              <a:rPr lang="en-US" sz="2800" b="1" dirty="0"/>
              <a:t>$</a:t>
            </a:r>
            <a:r>
              <a:rPr lang="en-US" sz="2800" dirty="0"/>
              <a:t> ls /fake /</a:t>
            </a:r>
            <a:r>
              <a:rPr lang="en-US" sz="2800" dirty="0" err="1"/>
              <a:t>etc</a:t>
            </a:r>
            <a:r>
              <a:rPr lang="en-US" sz="2800" dirty="0"/>
              <a:t>/</a:t>
            </a:r>
            <a:r>
              <a:rPr lang="en-US" sz="2800" dirty="0" err="1"/>
              <a:t>ppp</a:t>
            </a:r>
            <a:r>
              <a:rPr lang="en-US" sz="2800" dirty="0"/>
              <a:t> &amp;&gt; all.txt </a:t>
            </a:r>
          </a:p>
          <a:p>
            <a:pPr marL="114300" indent="0" fontAlgn="auto">
              <a:spcAft>
                <a:spcPts val="0"/>
              </a:spcAft>
              <a:buNone/>
              <a:defRPr/>
            </a:pPr>
            <a:r>
              <a:rPr lang="en-US" sz="2800" b="1" dirty="0"/>
              <a:t>$</a:t>
            </a:r>
            <a:r>
              <a:rPr lang="en-US" sz="2800" dirty="0"/>
              <a:t> cat all.txt </a:t>
            </a:r>
          </a:p>
          <a:p>
            <a:pPr marL="114300" indent="0" fontAlgn="auto">
              <a:spcAft>
                <a:spcPts val="0"/>
              </a:spcAft>
              <a:buNone/>
              <a:defRPr/>
            </a:pPr>
            <a:r>
              <a:rPr lang="en-US" sz="2800" dirty="0"/>
              <a:t>ls: cannot access /fake: No such file or directory /</a:t>
            </a:r>
            <a:r>
              <a:rPr lang="en-US" sz="2800" dirty="0" err="1"/>
              <a:t>etc</a:t>
            </a:r>
            <a:r>
              <a:rPr lang="en-US" sz="2800" dirty="0"/>
              <a:t>/</a:t>
            </a:r>
            <a:r>
              <a:rPr lang="en-US" sz="2800" dirty="0" err="1"/>
              <a:t>ppp</a:t>
            </a:r>
            <a:r>
              <a:rPr lang="en-US" sz="2800" dirty="0"/>
              <a:t>: chap-secrets </a:t>
            </a:r>
          </a:p>
          <a:p>
            <a:pPr marL="114300" indent="0" fontAlgn="auto">
              <a:spcAft>
                <a:spcPts val="0"/>
              </a:spcAft>
              <a:buNone/>
              <a:defRPr/>
            </a:pPr>
            <a:r>
              <a:rPr lang="en-US" sz="2800" dirty="0" err="1"/>
              <a:t>ip</a:t>
            </a:r>
            <a:r>
              <a:rPr lang="en-US" sz="2800" dirty="0"/>
              <a:t>-down </a:t>
            </a:r>
          </a:p>
          <a:p>
            <a:pPr marL="114300" indent="0" fontAlgn="auto">
              <a:spcAft>
                <a:spcPts val="0"/>
              </a:spcAft>
              <a:buNone/>
              <a:defRPr/>
            </a:pPr>
            <a:r>
              <a:rPr lang="en-US" sz="2800" dirty="0"/>
              <a:t>ip-down.ipv6to4 </a:t>
            </a:r>
          </a:p>
          <a:p>
            <a:pPr marL="114300" indent="0" fontAlgn="auto">
              <a:spcAft>
                <a:spcPts val="0"/>
              </a:spcAft>
              <a:buNone/>
              <a:defRPr/>
            </a:pPr>
            <a:r>
              <a:rPr lang="en-US" sz="2800" dirty="0" err="1"/>
              <a:t>ip</a:t>
            </a:r>
            <a:r>
              <a:rPr lang="en-US" sz="2800" dirty="0"/>
              <a:t>-up ip-up.ipv6to4 </a:t>
            </a:r>
          </a:p>
          <a:p>
            <a:pPr marL="114300" indent="0" fontAlgn="auto">
              <a:spcAft>
                <a:spcPts val="0"/>
              </a:spcAft>
              <a:buNone/>
              <a:defRPr/>
            </a:pPr>
            <a:r>
              <a:rPr lang="en-US" sz="2800" dirty="0"/>
              <a:t>ipv6-down </a:t>
            </a:r>
          </a:p>
          <a:p>
            <a:pPr marL="114300" indent="0" fontAlgn="auto">
              <a:spcAft>
                <a:spcPts val="0"/>
              </a:spcAft>
              <a:buNone/>
              <a:defRPr/>
            </a:pPr>
            <a:r>
              <a:rPr lang="en-US" sz="2800" dirty="0"/>
              <a:t>ipv6-up </a:t>
            </a:r>
          </a:p>
          <a:p>
            <a:pPr marL="114300" indent="0" fontAlgn="auto">
              <a:spcAft>
                <a:spcPts val="0"/>
              </a:spcAft>
              <a:buNone/>
              <a:defRPr/>
            </a:pPr>
            <a:r>
              <a:rPr lang="en-US" sz="2800" dirty="0"/>
              <a:t>options </a:t>
            </a:r>
          </a:p>
          <a:p>
            <a:pPr marL="114300" indent="0" fontAlgn="auto">
              <a:spcAft>
                <a:spcPts val="0"/>
              </a:spcAft>
              <a:buNone/>
              <a:defRPr/>
            </a:pPr>
            <a:r>
              <a:rPr lang="en-US" sz="2800" dirty="0"/>
              <a:t>pap-secrets </a:t>
            </a:r>
          </a:p>
          <a:p>
            <a:pPr marL="114300" indent="0" fontAlgn="auto">
              <a:spcAft>
                <a:spcPts val="0"/>
              </a:spcAft>
              <a:buNone/>
              <a:defRPr/>
            </a:pPr>
            <a:r>
              <a:rPr lang="en-US" sz="2800" dirty="0"/>
              <a:t>peers</a:t>
            </a:r>
            <a:endParaRPr lang="en-US" altLang="en-US" sz="2800" dirty="0">
              <a:latin typeface="+mj-lt"/>
              <a:cs typeface="Times New Roman" pitchFamily="18" charset="0"/>
            </a:endParaRP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2</a:t>
            </a:fld>
            <a:endParaRPr lang="en-US" altLang="en-US" sz="1800">
              <a:solidFill>
                <a:srgbClr val="FFFFFF"/>
              </a:solidFill>
            </a:endParaRPr>
          </a:p>
        </p:txBody>
      </p:sp>
      <p:sp>
        <p:nvSpPr>
          <p:cNvPr id="2" name="TextBox 1"/>
          <p:cNvSpPr txBox="1"/>
          <p:nvPr/>
        </p:nvSpPr>
        <p:spPr>
          <a:xfrm>
            <a:off x="685800" y="238010"/>
            <a:ext cx="5853975" cy="600164"/>
          </a:xfrm>
          <a:prstGeom prst="rect">
            <a:avLst/>
          </a:prstGeom>
          <a:noFill/>
        </p:spPr>
        <p:txBody>
          <a:bodyPr wrap="none">
            <a:spAutoFit/>
          </a:bodyPr>
          <a:lstStyle/>
          <a:p>
            <a:pPr>
              <a:defRPr/>
            </a:pPr>
            <a:r>
              <a:rPr lang="en-US" sz="3300" b="1" dirty="0">
                <a:solidFill>
                  <a:srgbClr val="2F2B20"/>
                </a:solidFill>
                <a:latin typeface="Cambria"/>
              </a:rPr>
              <a:t>Pipes, redirection and REGEX</a:t>
            </a:r>
          </a:p>
        </p:txBody>
      </p:sp>
    </p:spTree>
    <p:extLst>
      <p:ext uri="{BB962C8B-B14F-4D97-AF65-F5344CB8AC3E}">
        <p14:creationId xmlns:p14="http://schemas.microsoft.com/office/powerpoint/2010/main" val="2451421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8"/>
          <p:cNvSpPr>
            <a:spLocks noChangeArrowheads="1"/>
          </p:cNvSpPr>
          <p:nvPr/>
        </p:nvSpPr>
        <p:spPr bwMode="auto">
          <a:xfrm>
            <a:off x="381000" y="990600"/>
            <a:ext cx="8763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pPr>
            <a:r>
              <a:rPr lang="ro-RO" altLang="en-US" sz="2000" b="1" dirty="0">
                <a:latin typeface="Times New Roman" pitchFamily="18" charset="0"/>
              </a:rPr>
              <a:t>Managementul memoriei principale</a:t>
            </a:r>
            <a:endParaRPr lang="en-US" altLang="en-US" sz="2000" dirty="0">
              <a:latin typeface="Times New Roman" pitchFamily="18" charset="0"/>
            </a:endParaRPr>
          </a:p>
          <a:p>
            <a:pPr lvl="1" algn="just">
              <a:spcBef>
                <a:spcPct val="20000"/>
              </a:spcBef>
              <a:buFont typeface="Symbol" pitchFamily="18" charset="2"/>
              <a:buChar char="·"/>
            </a:pPr>
            <a:r>
              <a:rPr lang="en-US" altLang="en-US" sz="2000" dirty="0" err="1">
                <a:latin typeface="Times New Roman" pitchFamily="18" charset="0"/>
              </a:rPr>
              <a:t>Aloca</a:t>
            </a:r>
            <a:r>
              <a:rPr lang="ro-RO" altLang="en-US" sz="2000" dirty="0">
                <a:latin typeface="Times New Roman" pitchFamily="18" charset="0"/>
              </a:rPr>
              <a:t>rea</a:t>
            </a:r>
            <a:r>
              <a:rPr lang="en-US" altLang="en-US" sz="2000" dirty="0">
                <a:latin typeface="Times New Roman" pitchFamily="18" charset="0"/>
              </a:rPr>
              <a:t>/de-al</a:t>
            </a:r>
            <a:r>
              <a:rPr lang="ro-RO" altLang="en-US" sz="2000" dirty="0">
                <a:latin typeface="Times New Roman" pitchFamily="18" charset="0"/>
              </a:rPr>
              <a:t>ocarea</a:t>
            </a:r>
            <a:r>
              <a:rPr lang="en-US" altLang="en-US" sz="2000" dirty="0">
                <a:latin typeface="Times New Roman" pitchFamily="18" charset="0"/>
              </a:rPr>
              <a:t> </a:t>
            </a:r>
            <a:r>
              <a:rPr lang="ro-RO" altLang="en-US" sz="2000" dirty="0">
                <a:latin typeface="Times New Roman" pitchFamily="18" charset="0"/>
              </a:rPr>
              <a:t>pentru</a:t>
            </a:r>
            <a:r>
              <a:rPr lang="en-US" altLang="en-US" sz="2000" dirty="0">
                <a:latin typeface="Times New Roman" pitchFamily="18" charset="0"/>
              </a:rPr>
              <a:t> </a:t>
            </a:r>
            <a:r>
              <a:rPr lang="en-US" altLang="en-US" sz="2000" dirty="0" err="1">
                <a:latin typeface="Times New Roman" pitchFamily="18" charset="0"/>
              </a:rPr>
              <a:t>proce</a:t>
            </a:r>
            <a:r>
              <a:rPr lang="ro-RO" altLang="en-US" sz="2000" dirty="0">
                <a:latin typeface="Times New Roman" pitchFamily="18" charset="0"/>
              </a:rPr>
              <a:t>se</a:t>
            </a:r>
            <a:r>
              <a:rPr lang="en-US" altLang="en-US" sz="2000" dirty="0">
                <a:latin typeface="Times New Roman" pitchFamily="18" charset="0"/>
              </a:rPr>
              <a:t>, fi</a:t>
            </a:r>
            <a:r>
              <a:rPr lang="ro-RO" altLang="en-US" sz="2000" dirty="0">
                <a:latin typeface="Times New Roman" pitchFamily="18" charset="0"/>
              </a:rPr>
              <a:t>şiere</a:t>
            </a:r>
            <a:r>
              <a:rPr lang="en-US" altLang="en-US" sz="2000" dirty="0">
                <a:latin typeface="Times New Roman" pitchFamily="18" charset="0"/>
              </a:rPr>
              <a:t>, I/O.</a:t>
            </a:r>
          </a:p>
          <a:p>
            <a:pPr lvl="1" algn="just">
              <a:spcBef>
                <a:spcPct val="20000"/>
              </a:spcBef>
              <a:buFont typeface="Symbol" pitchFamily="18" charset="2"/>
              <a:buChar char="·"/>
            </a:pPr>
            <a:r>
              <a:rPr lang="ro-RO" altLang="en-US" sz="2000" dirty="0">
                <a:latin typeface="Times New Roman" pitchFamily="18" charset="0"/>
              </a:rPr>
              <a:t>Administrarea mai multor procese în acelaşi timp</a:t>
            </a:r>
            <a:endParaRPr lang="en-US" altLang="en-US" sz="2000" dirty="0">
              <a:latin typeface="Times New Roman" pitchFamily="18" charset="0"/>
            </a:endParaRPr>
          </a:p>
          <a:p>
            <a:pPr lvl="1" algn="just">
              <a:spcBef>
                <a:spcPct val="20000"/>
              </a:spcBef>
              <a:buFont typeface="Symbol" pitchFamily="18" charset="2"/>
              <a:buChar char="·"/>
            </a:pPr>
            <a:r>
              <a:rPr lang="ro-RO" altLang="en-US" sz="2000" dirty="0">
                <a:latin typeface="Times New Roman" pitchFamily="18" charset="0"/>
              </a:rPr>
              <a:t>Se ţine cont de cine utilizează memoria</a:t>
            </a:r>
            <a:endParaRPr lang="en-US" altLang="en-US" sz="2000" dirty="0">
              <a:latin typeface="Times New Roman" pitchFamily="18" charset="0"/>
            </a:endParaRPr>
          </a:p>
          <a:p>
            <a:pPr lvl="1" algn="just">
              <a:spcBef>
                <a:spcPct val="20000"/>
              </a:spcBef>
              <a:buFont typeface="Symbol" pitchFamily="18" charset="2"/>
              <a:buChar char="·"/>
            </a:pPr>
            <a:r>
              <a:rPr lang="ro-RO" altLang="en-US" sz="2000" dirty="0">
                <a:latin typeface="Times New Roman" pitchFamily="18" charset="0"/>
              </a:rPr>
              <a:t>Deplasarea memoriei proceselor către/de la memoria secundară</a:t>
            </a:r>
            <a:r>
              <a:rPr lang="en-US" altLang="en-US" sz="2000" dirty="0">
                <a:latin typeface="Times New Roman" pitchFamily="18" charset="0"/>
              </a:rPr>
              <a:t>.</a:t>
            </a:r>
          </a:p>
          <a:p>
            <a:pPr algn="just">
              <a:spcBef>
                <a:spcPct val="20000"/>
              </a:spcBef>
              <a:buFont typeface="Arial Unicode MS" pitchFamily="34" charset="-128"/>
              <a:buNone/>
            </a:pPr>
            <a:r>
              <a:rPr lang="ro-RO" altLang="en-US" sz="2000" b="1" dirty="0">
                <a:latin typeface="Times New Roman" pitchFamily="18" charset="0"/>
              </a:rPr>
              <a:t>Managementul fişierelor</a:t>
            </a:r>
            <a:endParaRPr lang="en-US" altLang="en-US" sz="2000" b="1" dirty="0">
              <a:latin typeface="Times New Roman" pitchFamily="18" charset="0"/>
            </a:endParaRPr>
          </a:p>
          <a:p>
            <a:pPr>
              <a:spcBef>
                <a:spcPct val="20000"/>
              </a:spcBef>
              <a:buFont typeface="Arial Unicode MS" pitchFamily="34" charset="-128"/>
              <a:buNone/>
            </a:pPr>
            <a:r>
              <a:rPr lang="ro-RO" altLang="en-US" sz="2000" i="1" dirty="0">
                <a:latin typeface="Times New Roman" pitchFamily="18" charset="0"/>
              </a:rPr>
              <a:t>Un fişier reprezintă o colecţie de </a:t>
            </a:r>
            <a:r>
              <a:rPr lang="en-US" altLang="en-US" sz="2000" i="1" dirty="0">
                <a:latin typeface="Times New Roman" pitchFamily="18" charset="0"/>
              </a:rPr>
              <a:t>date/</a:t>
            </a:r>
            <a:r>
              <a:rPr lang="ro-RO" altLang="en-US" sz="2000" i="1" dirty="0">
                <a:latin typeface="Times New Roman" pitchFamily="18" charset="0"/>
              </a:rPr>
              <a:t>informaţii </a:t>
            </a:r>
            <a:r>
              <a:rPr lang="en-US" altLang="en-US" sz="2000" i="1" dirty="0" err="1">
                <a:latin typeface="Times New Roman" pitchFamily="18" charset="0"/>
              </a:rPr>
              <a:t>defi</a:t>
            </a:r>
            <a:r>
              <a:rPr lang="ro-RO" altLang="en-US" sz="2000" i="1" dirty="0">
                <a:latin typeface="Times New Roman" pitchFamily="18" charset="0"/>
              </a:rPr>
              <a:t>nit de creatorul său</a:t>
            </a:r>
            <a:r>
              <a:rPr lang="en-US" altLang="en-US" sz="2000" dirty="0">
                <a:latin typeface="Times New Roman" pitchFamily="18" charset="0"/>
              </a:rPr>
              <a:t>.</a:t>
            </a:r>
            <a:r>
              <a:rPr lang="ro-RO" altLang="en-US" sz="2000" dirty="0">
                <a:latin typeface="Times New Roman" pitchFamily="18" charset="0"/>
              </a:rPr>
              <a:t> În mod normal, fişierele pot reprezenta </a:t>
            </a:r>
            <a:r>
              <a:rPr lang="en-US" altLang="en-US" sz="2000" dirty="0">
                <a:latin typeface="Times New Roman" pitchFamily="18" charset="0"/>
              </a:rPr>
              <a:t>program</a:t>
            </a:r>
            <a:r>
              <a:rPr lang="ro-RO" altLang="en-US" sz="2000" dirty="0">
                <a:latin typeface="Times New Roman" pitchFamily="18" charset="0"/>
              </a:rPr>
              <a:t>e</a:t>
            </a:r>
            <a:r>
              <a:rPr lang="en-US" altLang="en-US" sz="2000" dirty="0">
                <a:latin typeface="Times New Roman" pitchFamily="18" charset="0"/>
              </a:rPr>
              <a:t> (</a:t>
            </a:r>
            <a:r>
              <a:rPr lang="ro-RO" altLang="en-US" sz="2000" dirty="0">
                <a:latin typeface="Times New Roman" pitchFamily="18" charset="0"/>
              </a:rPr>
              <a:t>atât programe sursă cât şi programe obiect</a:t>
            </a:r>
            <a:r>
              <a:rPr lang="en-US" altLang="en-US" sz="2000" dirty="0">
                <a:latin typeface="Times New Roman" pitchFamily="18" charset="0"/>
              </a:rPr>
              <a:t>) </a:t>
            </a:r>
            <a:r>
              <a:rPr lang="ro-RO" altLang="en-US" sz="2000" dirty="0">
                <a:latin typeface="Times New Roman" pitchFamily="18" charset="0"/>
              </a:rPr>
              <a:t>sau</a:t>
            </a:r>
            <a:r>
              <a:rPr lang="en-US" altLang="en-US" sz="2000" dirty="0">
                <a:latin typeface="Times New Roman" pitchFamily="18" charset="0"/>
              </a:rPr>
              <a:t> </a:t>
            </a:r>
            <a:r>
              <a:rPr lang="en-US" altLang="en-US" sz="2000" dirty="0" err="1">
                <a:latin typeface="Times New Roman" pitchFamily="18" charset="0"/>
              </a:rPr>
              <a:t>dat</a:t>
            </a:r>
            <a:r>
              <a:rPr lang="ro-RO" altLang="en-US" sz="2000" dirty="0">
                <a:latin typeface="Times New Roman" pitchFamily="18" charset="0"/>
              </a:rPr>
              <a:t>e</a:t>
            </a:r>
            <a:r>
              <a:rPr lang="en-US" altLang="en-US" sz="2000" dirty="0">
                <a:latin typeface="Times New Roman" pitchFamily="18" charset="0"/>
              </a:rPr>
              <a:t>.</a:t>
            </a:r>
          </a:p>
          <a:p>
            <a:pPr>
              <a:spcBef>
                <a:spcPct val="20000"/>
              </a:spcBef>
              <a:buFont typeface="Arial Unicode MS" pitchFamily="34" charset="-128"/>
              <a:buNone/>
            </a:pPr>
            <a:r>
              <a:rPr lang="ro-RO" altLang="en-US" sz="2000" dirty="0">
                <a:latin typeface="Times New Roman" pitchFamily="18" charset="0"/>
              </a:rPr>
              <a:t>SO este responsabil cu următoarele</a:t>
            </a:r>
            <a:r>
              <a:rPr lang="en-US" altLang="en-US" sz="2000" dirty="0">
                <a:latin typeface="Times New Roman" pitchFamily="18" charset="0"/>
              </a:rPr>
              <a:t> </a:t>
            </a:r>
            <a:r>
              <a:rPr lang="en-US" altLang="en-US" sz="2000" dirty="0" err="1">
                <a:latin typeface="Times New Roman" pitchFamily="18" charset="0"/>
              </a:rPr>
              <a:t>activit</a:t>
            </a:r>
            <a:r>
              <a:rPr lang="ro-RO" altLang="en-US" sz="2000" dirty="0">
                <a:latin typeface="Times New Roman" pitchFamily="18" charset="0"/>
              </a:rPr>
              <a:t>ăţi</a:t>
            </a:r>
            <a:r>
              <a:rPr lang="en-US" altLang="en-US" sz="2000" dirty="0">
                <a:latin typeface="Times New Roman" pitchFamily="18" charset="0"/>
              </a:rPr>
              <a:t> </a:t>
            </a:r>
            <a:r>
              <a:rPr lang="ro-RO" altLang="en-US" sz="2000" dirty="0">
                <a:latin typeface="Times New Roman" pitchFamily="18" charset="0"/>
              </a:rPr>
              <a:t>în legătură cu managementul fişierelor</a:t>
            </a:r>
            <a:r>
              <a:rPr lang="en-US" altLang="en-US" sz="2000" dirty="0">
                <a:latin typeface="Times New Roman" pitchFamily="18" charset="0"/>
              </a:rPr>
              <a:t>:</a:t>
            </a:r>
          </a:p>
          <a:p>
            <a:pPr lvl="1">
              <a:spcBef>
                <a:spcPct val="20000"/>
              </a:spcBef>
              <a:buFont typeface="Arial Unicode MS" pitchFamily="34" charset="-128"/>
              <a:buChar char="•"/>
            </a:pPr>
            <a:r>
              <a:rPr lang="ro-RO" altLang="en-US" sz="2000" dirty="0">
                <a:latin typeface="Times New Roman" pitchFamily="18" charset="0"/>
              </a:rPr>
              <a:t>Crearea şi ştergerea fişierelor</a:t>
            </a:r>
            <a:endParaRPr lang="en-US" altLang="en-US" sz="2000" dirty="0">
              <a:latin typeface="Times New Roman" pitchFamily="18" charset="0"/>
            </a:endParaRPr>
          </a:p>
          <a:p>
            <a:pPr lvl="1">
              <a:spcBef>
                <a:spcPct val="20000"/>
              </a:spcBef>
              <a:buFont typeface="Arial Unicode MS" pitchFamily="34" charset="-128"/>
              <a:buChar char="•"/>
            </a:pPr>
            <a:r>
              <a:rPr lang="ro-RO" altLang="en-US" sz="2000" dirty="0">
                <a:latin typeface="Times New Roman" pitchFamily="18" charset="0"/>
              </a:rPr>
              <a:t>Crearea şi ştergerea directoarelor</a:t>
            </a:r>
            <a:endParaRPr lang="en-US" altLang="en-US" sz="2000" dirty="0">
              <a:latin typeface="Times New Roman" pitchFamily="18" charset="0"/>
            </a:endParaRPr>
          </a:p>
          <a:p>
            <a:pPr lvl="1">
              <a:spcBef>
                <a:spcPct val="20000"/>
              </a:spcBef>
              <a:buFont typeface="Arial Unicode MS" pitchFamily="34" charset="-128"/>
              <a:buChar char="•"/>
            </a:pPr>
            <a:r>
              <a:rPr lang="ro-RO" altLang="en-US" sz="2000" dirty="0">
                <a:latin typeface="Times New Roman" pitchFamily="18" charset="0"/>
              </a:rPr>
              <a:t>Oferirea de suport pentru manipularea fişierelor şi directoarelor</a:t>
            </a:r>
            <a:endParaRPr lang="en-US" altLang="en-US" sz="2000" dirty="0">
              <a:latin typeface="Times New Roman" pitchFamily="18" charset="0"/>
            </a:endParaRPr>
          </a:p>
          <a:p>
            <a:pPr lvl="1">
              <a:spcBef>
                <a:spcPct val="20000"/>
              </a:spcBef>
              <a:buFont typeface="Arial Unicode MS" pitchFamily="34" charset="-128"/>
              <a:buChar char="•"/>
            </a:pPr>
            <a:r>
              <a:rPr lang="ro-RO" altLang="en-US" sz="2000" dirty="0">
                <a:latin typeface="Times New Roman" pitchFamily="18" charset="0"/>
              </a:rPr>
              <a:t>Deplasarea fişierelor în memoria secundară</a:t>
            </a:r>
            <a:endParaRPr lang="en-US" altLang="en-US" sz="2000" dirty="0">
              <a:latin typeface="Times New Roman" pitchFamily="18" charset="0"/>
            </a:endParaRPr>
          </a:p>
          <a:p>
            <a:pPr lvl="1">
              <a:spcBef>
                <a:spcPct val="20000"/>
              </a:spcBef>
              <a:buFont typeface="Arial Unicode MS" pitchFamily="34" charset="-128"/>
              <a:buChar char="•"/>
            </a:pPr>
            <a:r>
              <a:rPr lang="ro-RO" altLang="en-US" sz="2000" dirty="0">
                <a:latin typeface="Times New Roman" pitchFamily="18" charset="0"/>
              </a:rPr>
              <a:t>Realizarea de copii de siguranţă pentru fişiere pe medii de stocare </a:t>
            </a:r>
            <a:r>
              <a:rPr lang="en-US" altLang="en-US" sz="2000" dirty="0">
                <a:latin typeface="Times New Roman" pitchFamily="18" charset="0"/>
              </a:rPr>
              <a:t>non</a:t>
            </a:r>
            <a:r>
              <a:rPr lang="ro-RO" altLang="en-US" sz="2000" dirty="0">
                <a:latin typeface="Times New Roman" pitchFamily="18" charset="0"/>
              </a:rPr>
              <a:t>-</a:t>
            </a:r>
            <a:r>
              <a:rPr lang="en-US" altLang="en-US" sz="2000" dirty="0">
                <a:latin typeface="Times New Roman" pitchFamily="18" charset="0"/>
              </a:rPr>
              <a:t>volatile</a:t>
            </a:r>
          </a:p>
        </p:txBody>
      </p:sp>
      <p:sp>
        <p:nvSpPr>
          <p:cNvPr id="8195" name="Rectangle 1037"/>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8196" name="Text Box 1038"/>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762000" y="1447800"/>
            <a:ext cx="7924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pPr>
            <a:r>
              <a:rPr lang="en-US" altLang="en-US" sz="2200" b="1" dirty="0" err="1">
                <a:latin typeface="Times New Roman" pitchFamily="18" charset="0"/>
              </a:rPr>
              <a:t>Managementul</a:t>
            </a:r>
            <a:r>
              <a:rPr lang="en-US" altLang="en-US" sz="2200" b="1" dirty="0">
                <a:latin typeface="Times New Roman" pitchFamily="18" charset="0"/>
              </a:rPr>
              <a:t> I/O</a:t>
            </a:r>
            <a:endParaRPr lang="en-US" altLang="en-US" sz="2200" dirty="0">
              <a:latin typeface="Times New Roman" pitchFamily="18" charset="0"/>
            </a:endParaRPr>
          </a:p>
          <a:p>
            <a:pPr lvl="1" algn="just">
              <a:spcBef>
                <a:spcPct val="20000"/>
              </a:spcBef>
              <a:buFont typeface="Symbol" pitchFamily="18" charset="2"/>
              <a:buChar char="·"/>
            </a:pPr>
            <a:r>
              <a:rPr lang="en-US" altLang="en-US" sz="2200" dirty="0" err="1">
                <a:latin typeface="Times New Roman" pitchFamily="18" charset="0"/>
              </a:rPr>
              <a:t>Sistemul</a:t>
            </a:r>
            <a:r>
              <a:rPr lang="en-US" altLang="en-US" sz="2200" dirty="0">
                <a:latin typeface="Times New Roman" pitchFamily="18" charset="0"/>
              </a:rPr>
              <a:t> “buffer caching”</a:t>
            </a:r>
          </a:p>
          <a:p>
            <a:pPr lvl="1" algn="just">
              <a:spcBef>
                <a:spcPct val="20000"/>
              </a:spcBef>
              <a:buFont typeface="Symbol" pitchFamily="18" charset="2"/>
              <a:buChar char="·"/>
            </a:pPr>
            <a:r>
              <a:rPr lang="en-US" altLang="en-US" sz="2200" dirty="0">
                <a:latin typeface="Times New Roman" pitchFamily="18" charset="0"/>
              </a:rPr>
              <a:t>Cod generic </a:t>
            </a:r>
            <a:r>
              <a:rPr lang="en-US" altLang="en-US" sz="2200" dirty="0" err="1">
                <a:latin typeface="Times New Roman" pitchFamily="18" charset="0"/>
              </a:rPr>
              <a:t>pentru</a:t>
            </a:r>
            <a:r>
              <a:rPr lang="en-US" altLang="en-US" sz="2200" dirty="0">
                <a:latin typeface="Times New Roman" pitchFamily="18" charset="0"/>
              </a:rPr>
              <a:t> </a:t>
            </a:r>
            <a:r>
              <a:rPr lang="en-US" altLang="en-US" sz="2200" dirty="0" err="1">
                <a:latin typeface="Times New Roman" pitchFamily="18" charset="0"/>
              </a:rPr>
              <a:t>drivere</a:t>
            </a:r>
            <a:r>
              <a:rPr lang="en-US" altLang="en-US" sz="2200" dirty="0">
                <a:latin typeface="Times New Roman" pitchFamily="18" charset="0"/>
              </a:rPr>
              <a:t> de </a:t>
            </a:r>
            <a:r>
              <a:rPr lang="en-US" altLang="en-US" sz="2200" dirty="0" err="1">
                <a:latin typeface="Times New Roman" pitchFamily="18" charset="0"/>
              </a:rPr>
              <a:t>echipamente</a:t>
            </a:r>
            <a:endParaRPr lang="en-US" altLang="en-US" sz="2200" dirty="0">
              <a:latin typeface="Times New Roman" pitchFamily="18" charset="0"/>
            </a:endParaRPr>
          </a:p>
          <a:p>
            <a:pPr lvl="1" algn="just">
              <a:spcBef>
                <a:spcPct val="20000"/>
              </a:spcBef>
              <a:buFont typeface="Symbol" pitchFamily="18" charset="2"/>
              <a:buChar char="·"/>
            </a:pPr>
            <a:r>
              <a:rPr lang="en-US" altLang="en-US" sz="2200" dirty="0" err="1">
                <a:latin typeface="Times New Roman" pitchFamily="18" charset="0"/>
              </a:rPr>
              <a:t>Drivere</a:t>
            </a:r>
            <a:r>
              <a:rPr lang="en-US" altLang="en-US" sz="2200" dirty="0">
                <a:latin typeface="Times New Roman" pitchFamily="18" charset="0"/>
              </a:rPr>
              <a:t> </a:t>
            </a:r>
            <a:r>
              <a:rPr lang="en-US" altLang="en-US" sz="2200" dirty="0" err="1">
                <a:latin typeface="Times New Roman" pitchFamily="18" charset="0"/>
              </a:rPr>
              <a:t>pentru</a:t>
            </a:r>
            <a:r>
              <a:rPr lang="en-US" altLang="en-US" sz="2200" dirty="0">
                <a:latin typeface="Times New Roman" pitchFamily="18" charset="0"/>
              </a:rPr>
              <a:t> </a:t>
            </a:r>
            <a:r>
              <a:rPr lang="en-US" altLang="en-US" sz="2200" dirty="0" err="1">
                <a:latin typeface="Times New Roman" pitchFamily="18" charset="0"/>
              </a:rPr>
              <a:t>fiecare</a:t>
            </a:r>
            <a:r>
              <a:rPr lang="en-US" altLang="en-US" sz="2200" dirty="0">
                <a:latin typeface="Times New Roman" pitchFamily="18" charset="0"/>
              </a:rPr>
              <a:t> </a:t>
            </a:r>
            <a:r>
              <a:rPr lang="en-US" altLang="en-US" sz="2200" dirty="0" err="1">
                <a:latin typeface="Times New Roman" pitchFamily="18" charset="0"/>
              </a:rPr>
              <a:t>dispozitiv</a:t>
            </a:r>
            <a:r>
              <a:rPr lang="en-US" altLang="en-US" sz="2200" dirty="0">
                <a:latin typeface="Times New Roman" pitchFamily="18" charset="0"/>
              </a:rPr>
              <a:t> - translate</a:t>
            </a:r>
            <a:r>
              <a:rPr lang="ro-RO" altLang="en-US" sz="2200" dirty="0">
                <a:latin typeface="Times New Roman" pitchFamily="18" charset="0"/>
              </a:rPr>
              <a:t>ază</a:t>
            </a:r>
            <a:r>
              <a:rPr lang="en-US" altLang="en-US" sz="2200" dirty="0">
                <a:latin typeface="Times New Roman" pitchFamily="18" charset="0"/>
              </a:rPr>
              <a:t> </a:t>
            </a:r>
            <a:r>
              <a:rPr lang="ro-RO" altLang="en-US" sz="2200" dirty="0">
                <a:latin typeface="Times New Roman" pitchFamily="18" charset="0"/>
              </a:rPr>
              <a:t>cererile de citire</a:t>
            </a:r>
            <a:r>
              <a:rPr lang="en-US" altLang="en-US" sz="2200" dirty="0">
                <a:latin typeface="Times New Roman" pitchFamily="18" charset="0"/>
              </a:rPr>
              <a:t>/</a:t>
            </a:r>
            <a:r>
              <a:rPr lang="ro-RO" altLang="en-US" sz="2200" dirty="0">
                <a:latin typeface="Times New Roman" pitchFamily="18" charset="0"/>
              </a:rPr>
              <a:t>scriere</a:t>
            </a:r>
            <a:r>
              <a:rPr lang="en-US" altLang="en-US" sz="2200" dirty="0">
                <a:latin typeface="Times New Roman" pitchFamily="18" charset="0"/>
              </a:rPr>
              <a:t> </a:t>
            </a:r>
            <a:r>
              <a:rPr lang="ro-RO" altLang="en-US" sz="2200" dirty="0">
                <a:latin typeface="Times New Roman" pitchFamily="18" charset="0"/>
              </a:rPr>
              <a:t>în</a:t>
            </a:r>
            <a:r>
              <a:rPr lang="en-US" altLang="en-US" sz="2200" dirty="0">
                <a:latin typeface="Times New Roman" pitchFamily="18" charset="0"/>
              </a:rPr>
              <a:t> </a:t>
            </a:r>
            <a:r>
              <a:rPr lang="ro-RO" altLang="en-US" sz="2200" dirty="0">
                <a:latin typeface="Times New Roman" pitchFamily="18" charset="0"/>
              </a:rPr>
              <a:t>comenzi de poziţionare pe disc</a:t>
            </a:r>
            <a:endParaRPr lang="en-US" altLang="en-US" sz="2200" dirty="0">
              <a:latin typeface="Times New Roman" pitchFamily="18" charset="0"/>
            </a:endParaRPr>
          </a:p>
          <a:p>
            <a:pPr lvl="1" algn="just">
              <a:spcBef>
                <a:spcPct val="20000"/>
              </a:spcBef>
              <a:buFont typeface="Symbol" pitchFamily="18" charset="2"/>
              <a:buChar char="·"/>
            </a:pPr>
            <a:endParaRPr lang="en-US" altLang="en-US" sz="2200" dirty="0">
              <a:latin typeface="Times New Roman" pitchFamily="18" charset="0"/>
            </a:endParaRPr>
          </a:p>
          <a:p>
            <a:pPr algn="just">
              <a:spcBef>
                <a:spcPct val="20000"/>
              </a:spcBef>
              <a:buFont typeface="Arial Unicode MS" pitchFamily="34" charset="-128"/>
              <a:buNone/>
            </a:pPr>
            <a:endParaRPr lang="en-US" altLang="en-US" sz="2200" dirty="0">
              <a:latin typeface="Times New Roman" pitchFamily="18" charset="0"/>
            </a:endParaRPr>
          </a:p>
          <a:p>
            <a:pPr algn="just">
              <a:spcBef>
                <a:spcPct val="20000"/>
              </a:spcBef>
              <a:buFont typeface="Arial Unicode MS" pitchFamily="34" charset="-128"/>
              <a:buNone/>
            </a:pPr>
            <a:r>
              <a:rPr lang="ro-RO" altLang="en-US" sz="2200" b="1" dirty="0">
                <a:latin typeface="Times New Roman" pitchFamily="18" charset="0"/>
              </a:rPr>
              <a:t>Managementul memoriei secundare</a:t>
            </a:r>
            <a:endParaRPr lang="en-US" altLang="en-US" sz="2200" dirty="0">
              <a:latin typeface="Times New Roman" pitchFamily="18" charset="0"/>
            </a:endParaRPr>
          </a:p>
          <a:p>
            <a:pPr lvl="1" algn="just">
              <a:lnSpc>
                <a:spcPct val="70000"/>
              </a:lnSpc>
              <a:spcBef>
                <a:spcPct val="20000"/>
              </a:spcBef>
              <a:buFont typeface="Symbol" pitchFamily="18" charset="2"/>
              <a:buChar char="·"/>
            </a:pPr>
            <a:r>
              <a:rPr lang="en-US" altLang="en-US" sz="2200" dirty="0">
                <a:latin typeface="Times New Roman" pitchFamily="18" charset="0"/>
              </a:rPr>
              <a:t>Dis</a:t>
            </a:r>
            <a:r>
              <a:rPr lang="ro-RO" altLang="en-US" sz="2200" dirty="0">
                <a:latin typeface="Times New Roman" pitchFamily="18" charset="0"/>
              </a:rPr>
              <a:t>curi</a:t>
            </a:r>
            <a:r>
              <a:rPr lang="en-US" altLang="en-US" sz="2200" dirty="0">
                <a:latin typeface="Times New Roman" pitchFamily="18" charset="0"/>
              </a:rPr>
              <a:t>, </a:t>
            </a:r>
            <a:r>
              <a:rPr lang="ro-RO" altLang="en-US" sz="2200" dirty="0">
                <a:latin typeface="Times New Roman" pitchFamily="18" charset="0"/>
              </a:rPr>
              <a:t>benzi magnetice</a:t>
            </a:r>
            <a:r>
              <a:rPr lang="en-US" altLang="en-US" sz="2200" dirty="0">
                <a:latin typeface="Times New Roman" pitchFamily="18" charset="0"/>
              </a:rPr>
              <a:t>, </a:t>
            </a:r>
            <a:r>
              <a:rPr lang="en-US" altLang="en-US" sz="2200" dirty="0" err="1">
                <a:latin typeface="Times New Roman" pitchFamily="18" charset="0"/>
              </a:rPr>
              <a:t>opti</a:t>
            </a:r>
            <a:r>
              <a:rPr lang="ro-RO" altLang="en-US" sz="2200" dirty="0">
                <a:latin typeface="Times New Roman" pitchFamily="18" charset="0"/>
              </a:rPr>
              <a:t>ce</a:t>
            </a:r>
            <a:r>
              <a:rPr lang="en-US" altLang="en-US" sz="2200" dirty="0">
                <a:latin typeface="Times New Roman" pitchFamily="18" charset="0"/>
              </a:rPr>
              <a:t>, </a:t>
            </a:r>
            <a:r>
              <a:rPr lang="ro-RO" altLang="en-US" sz="2200" dirty="0">
                <a:latin typeface="Times New Roman" pitchFamily="18" charset="0"/>
              </a:rPr>
              <a:t>etc.</a:t>
            </a:r>
            <a:endParaRPr lang="en-US" altLang="en-US" sz="2200" dirty="0">
              <a:latin typeface="Times New Roman" pitchFamily="18" charset="0"/>
            </a:endParaRPr>
          </a:p>
          <a:p>
            <a:pPr lvl="1" algn="just">
              <a:lnSpc>
                <a:spcPct val="70000"/>
              </a:lnSpc>
              <a:spcBef>
                <a:spcPct val="20000"/>
              </a:spcBef>
              <a:buFont typeface="Symbol" pitchFamily="18" charset="2"/>
              <a:buChar char="·"/>
            </a:pPr>
            <a:r>
              <a:rPr lang="ro-RO" altLang="en-US" sz="2200" dirty="0">
                <a:latin typeface="Times New Roman" pitchFamily="18" charset="0"/>
              </a:rPr>
              <a:t>Administrarea spaţiului liber</a:t>
            </a:r>
            <a:r>
              <a:rPr lang="en-US" altLang="en-US" sz="2200" dirty="0">
                <a:latin typeface="Times New Roman" pitchFamily="18" charset="0"/>
              </a:rPr>
              <a:t> (</a:t>
            </a:r>
            <a:r>
              <a:rPr lang="en-US" altLang="en-US" sz="2200" dirty="0" err="1">
                <a:latin typeface="Times New Roman" pitchFamily="18" charset="0"/>
              </a:rPr>
              <a:t>pagin</a:t>
            </a:r>
            <a:r>
              <a:rPr lang="ro-RO" altLang="en-US" sz="2200" dirty="0">
                <a:latin typeface="Times New Roman" pitchFamily="18" charset="0"/>
              </a:rPr>
              <a:t>are</a:t>
            </a:r>
            <a:r>
              <a:rPr lang="en-US" altLang="en-US" sz="2200" dirty="0">
                <a:latin typeface="Times New Roman" pitchFamily="18" charset="0"/>
              </a:rPr>
              <a:t>/swapping )</a:t>
            </a:r>
          </a:p>
          <a:p>
            <a:pPr lvl="1" algn="just">
              <a:lnSpc>
                <a:spcPct val="70000"/>
              </a:lnSpc>
              <a:spcBef>
                <a:spcPct val="20000"/>
              </a:spcBef>
              <a:buFont typeface="Symbol" pitchFamily="18" charset="2"/>
              <a:buChar char="·"/>
            </a:pPr>
            <a:r>
              <a:rPr lang="ro-RO" altLang="en-US" sz="2200" dirty="0">
                <a:latin typeface="Times New Roman" pitchFamily="18" charset="0"/>
              </a:rPr>
              <a:t>Alocarea spaţiului pe disc </a:t>
            </a:r>
            <a:r>
              <a:rPr lang="en-US" altLang="en-US" sz="2200" dirty="0">
                <a:latin typeface="Times New Roman" pitchFamily="18" charset="0"/>
              </a:rPr>
              <a:t>(</a:t>
            </a:r>
            <a:r>
              <a:rPr lang="ro-RO" altLang="en-US" sz="2200" dirty="0">
                <a:latin typeface="Times New Roman" pitchFamily="18" charset="0"/>
              </a:rPr>
              <a:t>ce date sunt scrise şi unde pe disc</a:t>
            </a:r>
            <a:r>
              <a:rPr lang="en-US" altLang="en-US" sz="2200" dirty="0">
                <a:latin typeface="Times New Roman" pitchFamily="18" charset="0"/>
              </a:rPr>
              <a:t>)</a:t>
            </a:r>
          </a:p>
          <a:p>
            <a:pPr lvl="1" algn="just">
              <a:lnSpc>
                <a:spcPct val="70000"/>
              </a:lnSpc>
              <a:spcBef>
                <a:spcPct val="20000"/>
              </a:spcBef>
              <a:buFont typeface="Symbol" pitchFamily="18" charset="2"/>
              <a:buChar char="·"/>
            </a:pPr>
            <a:r>
              <a:rPr lang="ro-RO" altLang="en-US" sz="2200" dirty="0">
                <a:latin typeface="Times New Roman" pitchFamily="18" charset="0"/>
              </a:rPr>
              <a:t>Planificări de citire/scriere de pe/pe disc</a:t>
            </a:r>
            <a:endParaRPr lang="en-US" altLang="en-US" sz="2200" dirty="0">
              <a:latin typeface="Times New Roman" pitchFamily="18" charset="0"/>
            </a:endParaRPr>
          </a:p>
          <a:p>
            <a:pPr lvl="1" algn="just">
              <a:spcBef>
                <a:spcPct val="20000"/>
              </a:spcBef>
              <a:buFont typeface="Symbol" pitchFamily="18" charset="2"/>
              <a:buChar char="·"/>
            </a:pPr>
            <a:endParaRPr lang="en-US" altLang="en-US" sz="2200" dirty="0">
              <a:latin typeface="Times New Roman" pitchFamily="18" charset="0"/>
            </a:endParaRPr>
          </a:p>
          <a:p>
            <a:pPr algn="just">
              <a:spcBef>
                <a:spcPct val="20000"/>
              </a:spcBef>
              <a:buFont typeface="Arial Unicode MS" pitchFamily="34" charset="-128"/>
              <a:buNone/>
            </a:pPr>
            <a:endParaRPr lang="en-US" altLang="en-US" sz="2200" dirty="0">
              <a:latin typeface="Times New Roman" pitchFamily="18" charset="0"/>
            </a:endParaRPr>
          </a:p>
        </p:txBody>
      </p:sp>
      <p:sp>
        <p:nvSpPr>
          <p:cNvPr id="9219" name="Rectangle 15"/>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9220" name="Text Box 16"/>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7"/>
          <p:cNvSpPr>
            <a:spLocks noChangeArrowheads="1"/>
          </p:cNvSpPr>
          <p:nvPr/>
        </p:nvSpPr>
        <p:spPr bwMode="auto">
          <a:xfrm>
            <a:off x="228599" y="838200"/>
            <a:ext cx="840581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pPr>
            <a:r>
              <a:rPr lang="ro-RO" altLang="en-US" sz="2000" b="1" dirty="0">
                <a:latin typeface="Times New Roman" pitchFamily="18" charset="0"/>
              </a:rPr>
              <a:t>Conectarea la reţea</a:t>
            </a:r>
            <a:endParaRPr lang="en-US" altLang="en-US" sz="2000" dirty="0">
              <a:latin typeface="Times New Roman" pitchFamily="18" charset="0"/>
            </a:endParaRPr>
          </a:p>
          <a:p>
            <a:pPr lvl="1" algn="just">
              <a:spcBef>
                <a:spcPct val="20000"/>
              </a:spcBef>
              <a:buFontTx/>
              <a:buChar char="•"/>
            </a:pPr>
            <a:r>
              <a:rPr lang="ro-RO" altLang="en-US" sz="2000" dirty="0">
                <a:latin typeface="Times New Roman" pitchFamily="18" charset="0"/>
              </a:rPr>
              <a:t>Sistem de comunicaţie între procesoare distribuite</a:t>
            </a:r>
            <a:endParaRPr lang="en-US" altLang="en-US" sz="2000" dirty="0">
              <a:latin typeface="Times New Roman" pitchFamily="18" charset="0"/>
            </a:endParaRPr>
          </a:p>
          <a:p>
            <a:pPr lvl="1" algn="just">
              <a:spcBef>
                <a:spcPct val="20000"/>
              </a:spcBef>
              <a:buFontTx/>
              <a:buChar char="•"/>
            </a:pPr>
            <a:r>
              <a:rPr lang="ro-RO" altLang="en-US" sz="2000" dirty="0">
                <a:latin typeface="Times New Roman" pitchFamily="18" charset="0"/>
              </a:rPr>
              <a:t>Obţinerea de informaţii despre fişiere/procese, etc. pe o maşină aflată la distanţă</a:t>
            </a:r>
            <a:endParaRPr lang="en-US" altLang="en-US" sz="2000" dirty="0">
              <a:latin typeface="Times New Roman" pitchFamily="18" charset="0"/>
            </a:endParaRPr>
          </a:p>
          <a:p>
            <a:pPr lvl="1" algn="just">
              <a:spcBef>
                <a:spcPct val="20000"/>
              </a:spcBef>
              <a:buFontTx/>
              <a:buChar char="•"/>
            </a:pPr>
            <a:r>
              <a:rPr lang="ro-RO" altLang="en-US" sz="2000" dirty="0">
                <a:latin typeface="Times New Roman" pitchFamily="18" charset="0"/>
              </a:rPr>
              <a:t>Poate utiliza fie un model “</a:t>
            </a:r>
            <a:r>
              <a:rPr lang="en-US" altLang="en-US" sz="2000" dirty="0">
                <a:latin typeface="Times New Roman" pitchFamily="18" charset="0"/>
              </a:rPr>
              <a:t>message passing</a:t>
            </a:r>
            <a:r>
              <a:rPr lang="ro-RO" altLang="en-US" sz="2000" dirty="0">
                <a:latin typeface="Times New Roman" pitchFamily="18" charset="0"/>
              </a:rPr>
              <a:t>”</a:t>
            </a:r>
            <a:r>
              <a:rPr lang="en-US" altLang="en-US" sz="2000" dirty="0">
                <a:latin typeface="Times New Roman" pitchFamily="18" charset="0"/>
              </a:rPr>
              <a:t> </a:t>
            </a:r>
            <a:r>
              <a:rPr lang="ro-RO" altLang="en-US" sz="2000" dirty="0">
                <a:latin typeface="Times New Roman" pitchFamily="18" charset="0"/>
              </a:rPr>
              <a:t>sau un model de memorie partajată</a:t>
            </a:r>
          </a:p>
          <a:p>
            <a:pPr algn="just">
              <a:spcBef>
                <a:spcPct val="20000"/>
              </a:spcBef>
              <a:buFont typeface="Symbol" pitchFamily="18" charset="2"/>
              <a:buNone/>
            </a:pPr>
            <a:r>
              <a:rPr lang="ro-RO" altLang="en-US" sz="2000" b="1" dirty="0">
                <a:latin typeface="Times New Roman" pitchFamily="18" charset="0"/>
              </a:rPr>
              <a:t>Protecţie</a:t>
            </a:r>
            <a:endParaRPr lang="en-US" altLang="en-US" sz="2000" dirty="0">
              <a:latin typeface="Times New Roman" pitchFamily="18" charset="0"/>
            </a:endParaRPr>
          </a:p>
          <a:p>
            <a:pPr algn="just">
              <a:lnSpc>
                <a:spcPct val="0"/>
              </a:lnSpc>
              <a:spcBef>
                <a:spcPct val="20000"/>
              </a:spcBef>
              <a:buFont typeface="Arial Unicode MS" pitchFamily="34" charset="-128"/>
              <a:buNone/>
            </a:pPr>
            <a:endParaRPr lang="en-US" altLang="en-US" sz="2000" dirty="0">
              <a:latin typeface="Times New Roman" pitchFamily="18" charset="0"/>
            </a:endParaRPr>
          </a:p>
          <a:p>
            <a:pPr lvl="1" algn="just">
              <a:spcBef>
                <a:spcPct val="20000"/>
              </a:spcBef>
              <a:buFontTx/>
              <a:buChar char="•"/>
            </a:pPr>
            <a:r>
              <a:rPr lang="ro-RO" altLang="en-US" sz="2000" dirty="0">
                <a:latin typeface="Times New Roman" pitchFamily="18" charset="0"/>
              </a:rPr>
              <a:t>A fişierelor, memoriei, UCP,</a:t>
            </a:r>
            <a:r>
              <a:rPr lang="en-US" altLang="en-US" sz="2000" dirty="0">
                <a:latin typeface="Times New Roman" pitchFamily="18" charset="0"/>
              </a:rPr>
              <a:t> etc.</a:t>
            </a:r>
          </a:p>
          <a:p>
            <a:pPr lvl="1" algn="just">
              <a:spcBef>
                <a:spcPct val="20000"/>
              </a:spcBef>
              <a:buFontTx/>
              <a:buChar char="•"/>
            </a:pPr>
            <a:r>
              <a:rPr lang="en-US" altLang="en-US" sz="2000" dirty="0">
                <a:latin typeface="Times New Roman" pitchFamily="18" charset="0"/>
              </a:rPr>
              <a:t>= </a:t>
            </a:r>
            <a:r>
              <a:rPr lang="en-US" altLang="en-US" sz="2000" dirty="0" err="1">
                <a:latin typeface="Times New Roman" pitchFamily="18" charset="0"/>
              </a:rPr>
              <a:t>Controlul</a:t>
            </a:r>
            <a:r>
              <a:rPr lang="en-US" altLang="en-US" sz="2000" dirty="0">
                <a:latin typeface="Times New Roman" pitchFamily="18" charset="0"/>
              </a:rPr>
              <a:t> </a:t>
            </a:r>
            <a:r>
              <a:rPr lang="en-US" altLang="en-US" sz="2000" dirty="0" err="1">
                <a:latin typeface="Times New Roman" pitchFamily="18" charset="0"/>
              </a:rPr>
              <a:t>accesului</a:t>
            </a:r>
            <a:endParaRPr lang="en-US" altLang="en-US" sz="2000" dirty="0">
              <a:latin typeface="Times New Roman" pitchFamily="18" charset="0"/>
            </a:endParaRPr>
          </a:p>
          <a:p>
            <a:pPr lvl="1" algn="just">
              <a:spcBef>
                <a:spcPct val="20000"/>
              </a:spcBef>
              <a:buFontTx/>
              <a:buChar char="•"/>
            </a:pPr>
            <a:r>
              <a:rPr lang="en-US" altLang="en-US" sz="2000" dirty="0" err="1">
                <a:latin typeface="Times New Roman" pitchFamily="18" charset="0"/>
              </a:rPr>
              <a:t>Depinde</a:t>
            </a:r>
            <a:r>
              <a:rPr lang="en-US" altLang="en-US" sz="2000" dirty="0">
                <a:latin typeface="Times New Roman" pitchFamily="18" charset="0"/>
              </a:rPr>
              <a:t> de </a:t>
            </a:r>
            <a:r>
              <a:rPr lang="en-US" altLang="en-US" sz="2000" dirty="0" err="1">
                <a:latin typeface="Times New Roman" pitchFamily="18" charset="0"/>
              </a:rPr>
              <a:t>atributele</a:t>
            </a:r>
            <a:r>
              <a:rPr lang="en-US" altLang="en-US" sz="2000" dirty="0">
                <a:latin typeface="Times New Roman" pitchFamily="18" charset="0"/>
              </a:rPr>
              <a:t> fi</a:t>
            </a:r>
            <a:r>
              <a:rPr lang="ro-RO" altLang="en-US" sz="2000" dirty="0">
                <a:latin typeface="Times New Roman" pitchFamily="18" charset="0"/>
              </a:rPr>
              <a:t>ş</a:t>
            </a:r>
            <a:r>
              <a:rPr lang="en-US" altLang="en-US" sz="2000" dirty="0" err="1">
                <a:latin typeface="Times New Roman" pitchFamily="18" charset="0"/>
              </a:rPr>
              <a:t>ierului</a:t>
            </a:r>
            <a:r>
              <a:rPr lang="en-US" altLang="en-US" sz="2000" dirty="0">
                <a:latin typeface="Times New Roman" pitchFamily="18" charset="0"/>
              </a:rPr>
              <a:t> </a:t>
            </a:r>
            <a:r>
              <a:rPr lang="ro-RO" altLang="en-US" sz="2000" dirty="0">
                <a:latin typeface="Times New Roman" pitchFamily="18" charset="0"/>
              </a:rPr>
              <a:t>ş</a:t>
            </a:r>
            <a:r>
              <a:rPr lang="en-US" altLang="en-US" sz="2000" dirty="0" err="1">
                <a:latin typeface="Times New Roman" pitchFamily="18" charset="0"/>
              </a:rPr>
              <a:t>i</a:t>
            </a:r>
            <a:r>
              <a:rPr lang="en-US" altLang="en-US" sz="2000" dirty="0">
                <a:latin typeface="Times New Roman" pitchFamily="18" charset="0"/>
              </a:rPr>
              <a:t> ale </a:t>
            </a:r>
            <a:r>
              <a:rPr lang="en-US" altLang="en-US" sz="2000" dirty="0" err="1">
                <a:latin typeface="Times New Roman" pitchFamily="18" charset="0"/>
              </a:rPr>
              <a:t>utili</a:t>
            </a:r>
            <a:r>
              <a:rPr lang="ro-RO" altLang="en-US" sz="2000" dirty="0">
                <a:latin typeface="Times New Roman" pitchFamily="18" charset="0"/>
              </a:rPr>
              <a:t>z</a:t>
            </a:r>
            <a:r>
              <a:rPr lang="en-US" altLang="en-US" sz="2000" dirty="0" err="1">
                <a:latin typeface="Times New Roman" pitchFamily="18" charset="0"/>
              </a:rPr>
              <a:t>atorului</a:t>
            </a:r>
            <a:endParaRPr lang="en-US" altLang="en-US" sz="2000" dirty="0">
              <a:latin typeface="Times New Roman" pitchFamily="18" charset="0"/>
            </a:endParaRPr>
          </a:p>
          <a:p>
            <a:pPr algn="just">
              <a:spcBef>
                <a:spcPct val="20000"/>
              </a:spcBef>
              <a:buFont typeface="Arial Unicode MS" pitchFamily="34" charset="-128"/>
              <a:buNone/>
            </a:pPr>
            <a:endParaRPr lang="en-US" altLang="en-US" sz="2000" dirty="0">
              <a:latin typeface="Times New Roman" pitchFamily="18" charset="0"/>
            </a:endParaRPr>
          </a:p>
          <a:p>
            <a:pPr algn="just">
              <a:lnSpc>
                <a:spcPct val="110000"/>
              </a:lnSpc>
              <a:spcBef>
                <a:spcPct val="20000"/>
              </a:spcBef>
              <a:buFont typeface="Arial Unicode MS" pitchFamily="34" charset="-128"/>
              <a:buNone/>
            </a:pPr>
            <a:r>
              <a:rPr lang="ro-RO" altLang="en-US" sz="2000" b="1" dirty="0">
                <a:latin typeface="Times New Roman" pitchFamily="18" charset="0"/>
              </a:rPr>
              <a:t>Programe de sistem </a:t>
            </a:r>
            <a:endParaRPr lang="en-US" altLang="en-US" sz="2000" b="1" dirty="0">
              <a:latin typeface="Times New Roman" pitchFamily="18" charset="0"/>
            </a:endParaRPr>
          </a:p>
          <a:p>
            <a:pPr lvl="1" algn="just">
              <a:lnSpc>
                <a:spcPct val="110000"/>
              </a:lnSpc>
              <a:spcBef>
                <a:spcPct val="20000"/>
              </a:spcBef>
              <a:buFontTx/>
              <a:buChar char="•"/>
            </a:pPr>
            <a:r>
              <a:rPr lang="en-US" altLang="en-US" sz="2000" dirty="0" err="1">
                <a:latin typeface="Times New Roman" pitchFamily="18" charset="0"/>
              </a:rPr>
              <a:t>Compilatoare</a:t>
            </a:r>
            <a:r>
              <a:rPr lang="en-US" altLang="en-US" sz="2000" dirty="0">
                <a:latin typeface="Times New Roman" pitchFamily="18" charset="0"/>
              </a:rPr>
              <a:t>/link-</a:t>
            </a:r>
            <a:r>
              <a:rPr lang="en-US" altLang="en-US" sz="2000" dirty="0" err="1">
                <a:latin typeface="Times New Roman" pitchFamily="18" charset="0"/>
              </a:rPr>
              <a:t>editoare</a:t>
            </a:r>
            <a:r>
              <a:rPr lang="en-US" altLang="en-US" sz="2000" dirty="0">
                <a:latin typeface="Times New Roman" pitchFamily="18" charset="0"/>
              </a:rPr>
              <a:t>/</a:t>
            </a:r>
            <a:r>
              <a:rPr lang="en-US" altLang="en-US" sz="2000" dirty="0" err="1">
                <a:latin typeface="Times New Roman" pitchFamily="18" charset="0"/>
              </a:rPr>
              <a:t>asambloare</a:t>
            </a:r>
            <a:r>
              <a:rPr lang="en-US" altLang="en-US" sz="2000" dirty="0">
                <a:latin typeface="Times New Roman" pitchFamily="18" charset="0"/>
              </a:rPr>
              <a:t>, etc.</a:t>
            </a:r>
          </a:p>
          <a:p>
            <a:pPr lvl="1" algn="just">
              <a:lnSpc>
                <a:spcPct val="110000"/>
              </a:lnSpc>
              <a:spcBef>
                <a:spcPct val="20000"/>
              </a:spcBef>
              <a:buFontTx/>
              <a:buChar char="•"/>
            </a:pPr>
            <a:r>
              <a:rPr lang="en-US" altLang="en-US" sz="2000" dirty="0" err="1">
                <a:latin typeface="Times New Roman" pitchFamily="18" charset="0"/>
              </a:rPr>
              <a:t>Comunica</a:t>
            </a:r>
            <a:r>
              <a:rPr lang="ro-RO" altLang="en-US" sz="2000" dirty="0">
                <a:latin typeface="Times New Roman" pitchFamily="18" charset="0"/>
              </a:rPr>
              <a:t>ţii</a:t>
            </a:r>
            <a:r>
              <a:rPr lang="en-US" altLang="en-US" sz="2000" dirty="0">
                <a:latin typeface="Times New Roman" pitchFamily="18" charset="0"/>
              </a:rPr>
              <a:t> (ftp, telnet, </a:t>
            </a:r>
            <a:r>
              <a:rPr lang="en-US" altLang="en-US" sz="2000" dirty="0" err="1">
                <a:latin typeface="Times New Roman" pitchFamily="18" charset="0"/>
              </a:rPr>
              <a:t>ssh</a:t>
            </a:r>
            <a:r>
              <a:rPr lang="en-US" altLang="en-US" sz="2000" dirty="0">
                <a:latin typeface="Times New Roman" pitchFamily="18" charset="0"/>
              </a:rPr>
              <a:t>, etc.)</a:t>
            </a:r>
          </a:p>
          <a:p>
            <a:pPr lvl="1" algn="just">
              <a:lnSpc>
                <a:spcPct val="110000"/>
              </a:lnSpc>
              <a:spcBef>
                <a:spcPct val="20000"/>
              </a:spcBef>
              <a:buFontTx/>
              <a:buChar char="•"/>
            </a:pPr>
            <a:r>
              <a:rPr lang="ro-RO" altLang="en-US" sz="2000" dirty="0">
                <a:latin typeface="Times New Roman" pitchFamily="18" charset="0"/>
              </a:rPr>
              <a:t>Interpretoare de comenzi </a:t>
            </a:r>
            <a:r>
              <a:rPr lang="en-US" altLang="en-US" sz="2000" dirty="0">
                <a:latin typeface="Times New Roman" pitchFamily="18" charset="0"/>
              </a:rPr>
              <a:t>– </a:t>
            </a:r>
            <a:r>
              <a:rPr lang="ro-RO" altLang="en-US" sz="2000" dirty="0">
                <a:latin typeface="Times New Roman" pitchFamily="18" charset="0"/>
              </a:rPr>
              <a:t>p</a:t>
            </a:r>
            <a:r>
              <a:rPr lang="en-US" altLang="en-US" sz="2000" dirty="0" err="1">
                <a:latin typeface="Times New Roman" pitchFamily="18" charset="0"/>
              </a:rPr>
              <a:t>rogram</a:t>
            </a:r>
            <a:r>
              <a:rPr lang="ro-RO" altLang="en-US" sz="2000" dirty="0">
                <a:latin typeface="Times New Roman" pitchFamily="18" charset="0"/>
              </a:rPr>
              <a:t>e ce preiau secvenţe de control (comenzi)</a:t>
            </a:r>
            <a:r>
              <a:rPr lang="en-US" altLang="en-US" sz="2000" dirty="0">
                <a:latin typeface="Times New Roman" pitchFamily="18" charset="0"/>
              </a:rPr>
              <a:t> (shell, </a:t>
            </a:r>
            <a:r>
              <a:rPr lang="ro-RO" altLang="en-US" sz="2000" dirty="0">
                <a:latin typeface="Times New Roman" pitchFamily="18" charset="0"/>
              </a:rPr>
              <a:t>interfaţă grafică</a:t>
            </a:r>
            <a:r>
              <a:rPr lang="en-US" altLang="en-US" sz="2000" dirty="0">
                <a:latin typeface="Times New Roman" pitchFamily="18" charset="0"/>
              </a:rPr>
              <a:t>)</a:t>
            </a:r>
          </a:p>
          <a:p>
            <a:pPr lvl="1" algn="just">
              <a:lnSpc>
                <a:spcPct val="110000"/>
              </a:lnSpc>
              <a:spcBef>
                <a:spcPct val="20000"/>
              </a:spcBef>
              <a:buFont typeface="Symbol" pitchFamily="18" charset="2"/>
              <a:buChar char="·"/>
            </a:pPr>
            <a:endParaRPr lang="en-US" altLang="en-US" sz="1800" dirty="0">
              <a:latin typeface="Times New Roman" pitchFamily="18" charset="0"/>
            </a:endParaRPr>
          </a:p>
        </p:txBody>
      </p:sp>
      <p:sp>
        <p:nvSpPr>
          <p:cNvPr id="10243" name="Text Box 1033"/>
          <p:cNvSpPr txBox="1">
            <a:spLocks noChangeArrowheads="1"/>
          </p:cNvSpPr>
          <p:nvPr/>
        </p:nvSpPr>
        <p:spPr bwMode="auto">
          <a:xfrm>
            <a:off x="6019800" y="2971800"/>
            <a:ext cx="2971800" cy="10699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b="1">
                <a:latin typeface="Times New Roman" pitchFamily="18" charset="0"/>
              </a:rPr>
              <a:t>Cum interacţionează toate aceste</a:t>
            </a:r>
            <a:r>
              <a:rPr lang="en-US" altLang="en-US" b="1">
                <a:latin typeface="Times New Roman" pitchFamily="18" charset="0"/>
              </a:rPr>
              <a:t> componente?</a:t>
            </a:r>
          </a:p>
          <a:p>
            <a:r>
              <a:rPr lang="ro-RO" altLang="en-US">
                <a:latin typeface="Times New Roman" pitchFamily="18" charset="0"/>
              </a:rPr>
              <a:t>Î</a:t>
            </a:r>
            <a:r>
              <a:rPr lang="en-US" altLang="en-US">
                <a:latin typeface="Times New Roman" pitchFamily="18" charset="0"/>
              </a:rPr>
              <a:t>n </a:t>
            </a:r>
            <a:r>
              <a:rPr lang="ro-RO" altLang="en-US">
                <a:latin typeface="Times New Roman" pitchFamily="18" charset="0"/>
              </a:rPr>
              <a:t>principal</a:t>
            </a:r>
            <a:r>
              <a:rPr lang="en-US" altLang="en-US">
                <a:latin typeface="Times New Roman" pitchFamily="18" charset="0"/>
              </a:rPr>
              <a:t>, </a:t>
            </a:r>
            <a:r>
              <a:rPr lang="ro-RO" altLang="en-US">
                <a:latin typeface="Times New Roman" pitchFamily="18" charset="0"/>
              </a:rPr>
              <a:t>toate </a:t>
            </a:r>
            <a:r>
              <a:rPr lang="ro-RO" altLang="en-US" b="1" i="1">
                <a:latin typeface="Times New Roman" pitchFamily="18" charset="0"/>
              </a:rPr>
              <a:t>oferă servicii</a:t>
            </a:r>
            <a:r>
              <a:rPr lang="ro-RO" altLang="en-US">
                <a:latin typeface="Times New Roman" pitchFamily="18" charset="0"/>
              </a:rPr>
              <a:t> unele altora.</a:t>
            </a:r>
            <a:endParaRPr lang="en-US" altLang="en-US">
              <a:latin typeface="Times New Roman" pitchFamily="18" charset="0"/>
            </a:endParaRPr>
          </a:p>
        </p:txBody>
      </p:sp>
      <p:sp>
        <p:nvSpPr>
          <p:cNvPr id="10244" name="Rectangle 1035"/>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0245" name="Text Box 1036"/>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457200" y="1752600"/>
            <a:ext cx="8382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lvl="1" algn="just">
              <a:spcBef>
                <a:spcPct val="20000"/>
              </a:spcBef>
              <a:buFont typeface="Arial Unicode MS" pitchFamily="34" charset="-128"/>
              <a:buNone/>
            </a:pPr>
            <a:endParaRPr lang="en-US" altLang="en-US" sz="2200" dirty="0">
              <a:latin typeface="Times New Roman" pitchFamily="18" charset="0"/>
            </a:endParaRPr>
          </a:p>
          <a:p>
            <a:pPr lvl="1" algn="just">
              <a:spcBef>
                <a:spcPct val="20000"/>
              </a:spcBef>
              <a:buFont typeface="Symbol" pitchFamily="18" charset="2"/>
              <a:buChar char="·"/>
            </a:pPr>
            <a:r>
              <a:rPr lang="ro-RO" altLang="en-US" sz="2200" dirty="0">
                <a:latin typeface="Times New Roman" pitchFamily="18" charset="0"/>
              </a:rPr>
              <a:t>În mod normal un SO poate oferi suport pentru multe dispozitive posibile, dar fiecare instalare </a:t>
            </a:r>
            <a:r>
              <a:rPr lang="en-US" altLang="en-US" sz="2200" dirty="0" err="1">
                <a:latin typeface="Times New Roman" pitchFamily="18" charset="0"/>
              </a:rPr>
              <a:t>necesi</a:t>
            </a:r>
            <a:r>
              <a:rPr lang="ro-RO" altLang="en-US" sz="2200" dirty="0">
                <a:latin typeface="Times New Roman" pitchFamily="18" charset="0"/>
              </a:rPr>
              <a:t>tă doar o parte din aceste </a:t>
            </a:r>
            <a:r>
              <a:rPr lang="en-US" altLang="en-US" sz="2200" dirty="0" err="1">
                <a:latin typeface="Times New Roman" pitchFamily="18" charset="0"/>
              </a:rPr>
              <a:t>variante</a:t>
            </a:r>
            <a:r>
              <a:rPr lang="en-US" altLang="en-US" sz="2200" dirty="0">
                <a:latin typeface="Times New Roman" pitchFamily="18" charset="0"/>
              </a:rPr>
              <a:t> </a:t>
            </a:r>
            <a:r>
              <a:rPr lang="en-US" altLang="en-US" sz="2200" dirty="0" err="1">
                <a:latin typeface="Times New Roman" pitchFamily="18" charset="0"/>
              </a:rPr>
              <a:t>posibile</a:t>
            </a:r>
            <a:r>
              <a:rPr lang="en-US" altLang="en-US" sz="2200" dirty="0">
                <a:latin typeface="Times New Roman" pitchFamily="18" charset="0"/>
              </a:rPr>
              <a:t>.</a:t>
            </a:r>
          </a:p>
          <a:p>
            <a:pPr lvl="1" algn="just">
              <a:spcBef>
                <a:spcPct val="20000"/>
              </a:spcBef>
              <a:buFont typeface="Symbol" pitchFamily="18" charset="2"/>
              <a:buChar char="·"/>
            </a:pPr>
            <a:endParaRPr lang="en-US" altLang="en-US" sz="2200" dirty="0">
              <a:latin typeface="Times New Roman" pitchFamily="18" charset="0"/>
            </a:endParaRPr>
          </a:p>
          <a:p>
            <a:pPr lvl="1" algn="just">
              <a:spcBef>
                <a:spcPct val="20000"/>
              </a:spcBef>
              <a:buFont typeface="Symbol" pitchFamily="18" charset="2"/>
              <a:buChar char="·"/>
            </a:pPr>
            <a:r>
              <a:rPr lang="ro-RO" altLang="en-US" sz="2200" dirty="0">
                <a:latin typeface="Times New Roman" pitchFamily="18" charset="0"/>
              </a:rPr>
              <a:t>Facilitatea </a:t>
            </a:r>
            <a:r>
              <a:rPr lang="en-US" altLang="en-US" sz="2200" b="1" dirty="0">
                <a:latin typeface="Times New Roman" pitchFamily="18" charset="0"/>
              </a:rPr>
              <a:t>Plug and play</a:t>
            </a:r>
            <a:r>
              <a:rPr lang="en-US" altLang="en-US" sz="2200" dirty="0">
                <a:latin typeface="Times New Roman" pitchFamily="18" charset="0"/>
              </a:rPr>
              <a:t> </a:t>
            </a:r>
            <a:r>
              <a:rPr lang="ro-RO" altLang="en-US" sz="2200" dirty="0">
                <a:latin typeface="Times New Roman" pitchFamily="18" charset="0"/>
              </a:rPr>
              <a:t>permite detecţia echipamentelor şi includerea automată a codului (driverelor) necesare pentru ca aceste echipamente să funcţioneze</a:t>
            </a:r>
            <a:r>
              <a:rPr lang="en-US" altLang="en-US" sz="2200" dirty="0">
                <a:latin typeface="Times New Roman" pitchFamily="18" charset="0"/>
              </a:rPr>
              <a:t>.</a:t>
            </a:r>
          </a:p>
          <a:p>
            <a:pPr lvl="1" algn="just">
              <a:spcBef>
                <a:spcPct val="20000"/>
              </a:spcBef>
              <a:buFont typeface="Symbol" pitchFamily="18" charset="2"/>
              <a:buChar char="·"/>
            </a:pPr>
            <a:endParaRPr lang="en-US" altLang="en-US" sz="2200" dirty="0">
              <a:latin typeface="Times New Roman" pitchFamily="18" charset="0"/>
            </a:endParaRPr>
          </a:p>
          <a:p>
            <a:pPr lvl="1" algn="just">
              <a:spcBef>
                <a:spcPct val="20000"/>
              </a:spcBef>
              <a:buFont typeface="Symbol" pitchFamily="18" charset="2"/>
              <a:buChar char="·"/>
            </a:pPr>
            <a:r>
              <a:rPr lang="ro-RO" altLang="en-US" sz="2200" dirty="0">
                <a:latin typeface="Times New Roman" pitchFamily="18" charset="0"/>
              </a:rPr>
              <a:t>Un </a:t>
            </a:r>
            <a:r>
              <a:rPr lang="en-US" altLang="en-US" sz="2200" b="1" dirty="0" err="1">
                <a:latin typeface="Times New Roman" pitchFamily="18" charset="0"/>
              </a:rPr>
              <a:t>sysgen</a:t>
            </a:r>
            <a:r>
              <a:rPr lang="en-US" altLang="en-US" sz="2200" dirty="0">
                <a:latin typeface="Times New Roman" pitchFamily="18" charset="0"/>
              </a:rPr>
              <a:t> </a:t>
            </a:r>
            <a:r>
              <a:rPr lang="ro-RO" altLang="en-US" sz="2200" dirty="0">
                <a:latin typeface="Times New Roman" pitchFamily="18" charset="0"/>
              </a:rPr>
              <a:t>reprezintă o legătură</a:t>
            </a:r>
            <a:r>
              <a:rPr lang="en-US" altLang="en-US" sz="2200" dirty="0">
                <a:latin typeface="Times New Roman" pitchFamily="18" charset="0"/>
              </a:rPr>
              <a:t> </a:t>
            </a:r>
            <a:r>
              <a:rPr lang="ro-RO" altLang="en-US" sz="2200" dirty="0">
                <a:latin typeface="Times New Roman" pitchFamily="18" charset="0"/>
              </a:rPr>
              <a:t>de mai multe rutine/module ale S</a:t>
            </a:r>
            <a:r>
              <a:rPr lang="en-US" altLang="en-US" sz="2200" dirty="0">
                <a:latin typeface="Times New Roman" pitchFamily="18" charset="0"/>
              </a:rPr>
              <a:t>O </a:t>
            </a:r>
            <a:r>
              <a:rPr lang="ro-RO" altLang="en-US" sz="2200" dirty="0">
                <a:latin typeface="Times New Roman" pitchFamily="18" charset="0"/>
              </a:rPr>
              <a:t>pentru a produce un executabil ce conţine codul necesar pentru rularea</a:t>
            </a:r>
            <a:r>
              <a:rPr lang="en-US" altLang="en-US" sz="2200" dirty="0">
                <a:latin typeface="Times New Roman" pitchFamily="18" charset="0"/>
              </a:rPr>
              <a:t> </a:t>
            </a:r>
            <a:r>
              <a:rPr lang="ro-RO" altLang="en-US" sz="2200" dirty="0">
                <a:latin typeface="Times New Roman" pitchFamily="18" charset="0"/>
              </a:rPr>
              <a:t>driverelor</a:t>
            </a:r>
            <a:r>
              <a:rPr lang="en-US" altLang="en-US" sz="2200" dirty="0">
                <a:latin typeface="Times New Roman" pitchFamily="18" charset="0"/>
              </a:rPr>
              <a:t>.</a:t>
            </a:r>
            <a:endParaRPr lang="en-US" altLang="en-US" sz="2200" b="1" dirty="0">
              <a:latin typeface="Times New Roman" pitchFamily="18" charset="0"/>
            </a:endParaRPr>
          </a:p>
        </p:txBody>
      </p:sp>
      <p:sp>
        <p:nvSpPr>
          <p:cNvPr id="11267" name="Rectangle 11"/>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1268" name="Text Box 12"/>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381000" y="1219200"/>
            <a:ext cx="853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lvl="1" algn="just">
              <a:spcBef>
                <a:spcPct val="20000"/>
              </a:spcBef>
              <a:buFont typeface="Arial Unicode MS" pitchFamily="34" charset="-128"/>
              <a:buNone/>
            </a:pPr>
            <a:r>
              <a:rPr lang="ro-RO" altLang="en-US" sz="2000">
                <a:latin typeface="Times New Roman" pitchFamily="18" charset="0"/>
              </a:rPr>
              <a:t>Un apel de sistem reprezintă principala modalitate prin care un program utilizator </a:t>
            </a:r>
            <a:r>
              <a:rPr lang="en-US" altLang="en-US" sz="2000">
                <a:latin typeface="Times New Roman" pitchFamily="18" charset="0"/>
              </a:rPr>
              <a:t>interac</a:t>
            </a:r>
            <a:r>
              <a:rPr lang="ro-RO" altLang="en-US" sz="2000">
                <a:latin typeface="Times New Roman" pitchFamily="18" charset="0"/>
              </a:rPr>
              <a:t>ţionează cu SO</a:t>
            </a:r>
            <a:r>
              <a:rPr lang="en-US" altLang="en-US" sz="2000">
                <a:latin typeface="Times New Roman" pitchFamily="18" charset="0"/>
              </a:rPr>
              <a:t>.</a:t>
            </a:r>
          </a:p>
          <a:p>
            <a:pPr algn="just">
              <a:spcBef>
                <a:spcPct val="20000"/>
              </a:spcBef>
              <a:buFont typeface="Arial Unicode MS" pitchFamily="34" charset="-128"/>
              <a:buNone/>
            </a:pPr>
            <a:endParaRPr lang="en-US" altLang="en-US" sz="2000">
              <a:latin typeface="Times New Roman" pitchFamily="18" charset="0"/>
            </a:endParaRPr>
          </a:p>
        </p:txBody>
      </p:sp>
      <p:pic>
        <p:nvPicPr>
          <p:cNvPr id="12291" name="Picture 5"/>
          <p:cNvPicPr>
            <a:picLocks noChangeAspect="1" noChangeArrowheads="1"/>
          </p:cNvPicPr>
          <p:nvPr/>
        </p:nvPicPr>
        <p:blipFill>
          <a:blip r:embed="rId3">
            <a:extLst>
              <a:ext uri="{28A0092B-C50C-407E-A947-70E740481C1C}">
                <a14:useLocalDpi xmlns:a14="http://schemas.microsoft.com/office/drawing/2010/main" val="0"/>
              </a:ext>
            </a:extLst>
          </a:blip>
          <a:srcRect l="17307" t="948" r="17307" b="575"/>
          <a:stretch>
            <a:fillRect/>
          </a:stretch>
        </p:blipFill>
        <p:spPr bwMode="auto">
          <a:xfrm>
            <a:off x="304800" y="2057400"/>
            <a:ext cx="3786188" cy="4191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7" descr="fig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124200"/>
            <a:ext cx="39243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15"/>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2294" name="Text Box 16"/>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35" descr="1-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1295400"/>
            <a:ext cx="5335588"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027"/>
          <p:cNvSpPr>
            <a:spLocks noChangeArrowheads="1"/>
          </p:cNvSpPr>
          <p:nvPr/>
        </p:nvSpPr>
        <p:spPr bwMode="auto">
          <a:xfrm>
            <a:off x="228600" y="1143000"/>
            <a:ext cx="38862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pPr>
            <a:r>
              <a:rPr lang="ro-RO" altLang="en-US" sz="1800" b="1">
                <a:latin typeface="Times New Roman" pitchFamily="18" charset="0"/>
              </a:rPr>
              <a:t>Modalitatea de funcţionare a unui apel de sistem</a:t>
            </a:r>
            <a:endParaRPr lang="en-US" altLang="en-US" sz="1800" b="1">
              <a:latin typeface="Times New Roman" pitchFamily="18" charset="0"/>
            </a:endParaRPr>
          </a:p>
          <a:p>
            <a:pPr algn="just">
              <a:spcBef>
                <a:spcPct val="20000"/>
              </a:spcBef>
              <a:buFont typeface="Arial Unicode MS" pitchFamily="34" charset="-128"/>
              <a:buNone/>
            </a:pP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Ob</a:t>
            </a:r>
            <a:r>
              <a:rPr lang="ro-RO" altLang="en-US" sz="1800">
                <a:latin typeface="Times New Roman" pitchFamily="18" charset="0"/>
              </a:rPr>
              <a:t>ţine acces la spaţiul sistem</a:t>
            </a: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a:t>
            </a:r>
            <a:r>
              <a:rPr lang="ro-RO" altLang="en-US" sz="1800">
                <a:latin typeface="Times New Roman" pitchFamily="18" charset="0"/>
              </a:rPr>
              <a:t>Face validarea </a:t>
            </a:r>
            <a:r>
              <a:rPr lang="en-US" altLang="en-US" sz="1800">
                <a:latin typeface="Times New Roman" pitchFamily="18" charset="0"/>
              </a:rPr>
              <a:t>parametr</a:t>
            </a:r>
            <a:r>
              <a:rPr lang="ro-RO" altLang="en-US" sz="1800">
                <a:latin typeface="Times New Roman" pitchFamily="18" charset="0"/>
              </a:rPr>
              <a:t>ilor</a:t>
            </a: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Face aple la </a:t>
            </a:r>
            <a:r>
              <a:rPr lang="ro-RO" altLang="en-US" sz="1800">
                <a:latin typeface="Times New Roman" pitchFamily="18" charset="0"/>
              </a:rPr>
              <a:t>resurse</a:t>
            </a:r>
            <a:r>
              <a:rPr lang="en-US" altLang="en-US" sz="1800">
                <a:latin typeface="Times New Roman" pitchFamily="18" charset="0"/>
              </a:rPr>
              <a:t>le</a:t>
            </a:r>
            <a:r>
              <a:rPr lang="ro-RO" altLang="en-US" sz="1800">
                <a:latin typeface="Times New Roman" pitchFamily="18" charset="0"/>
              </a:rPr>
              <a:t> de si</a:t>
            </a:r>
            <a:r>
              <a:rPr lang="en-US" altLang="en-US" sz="1800">
                <a:latin typeface="Times New Roman" pitchFamily="18" charset="0"/>
              </a:rPr>
              <a:t>stem</a:t>
            </a:r>
          </a:p>
          <a:p>
            <a:pPr algn="just">
              <a:lnSpc>
                <a:spcPct val="90000"/>
              </a:lnSpc>
              <a:spcBef>
                <a:spcPct val="20000"/>
              </a:spcBef>
              <a:buFont typeface="Symbol" pitchFamily="18" charset="2"/>
              <a:buChar char="·"/>
            </a:pPr>
            <a:r>
              <a:rPr lang="en-US" altLang="en-US" sz="1800">
                <a:latin typeface="Times New Roman" pitchFamily="18" charset="0"/>
              </a:rPr>
              <a:t> </a:t>
            </a:r>
            <a:r>
              <a:rPr lang="ro-RO" altLang="en-US" sz="1800">
                <a:latin typeface="Times New Roman" pitchFamily="18" charset="0"/>
              </a:rPr>
              <a:t>Interoghează un echipament/sistem pentru un anumit element</a:t>
            </a: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Suspend</a:t>
            </a:r>
            <a:r>
              <a:rPr lang="ro-RO" altLang="en-US" sz="1800">
                <a:latin typeface="Times New Roman" pitchFamily="18" charset="0"/>
              </a:rPr>
              <a:t>ă aşteptarea pentru un echipament</a:t>
            </a: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a:t>
            </a:r>
            <a:r>
              <a:rPr lang="ro-RO" altLang="en-US" sz="1800">
                <a:latin typeface="Times New Roman" pitchFamily="18" charset="0"/>
              </a:rPr>
              <a:t>Întreruperea face ca acest </a:t>
            </a:r>
            <a:r>
              <a:rPr lang="en-US" altLang="en-US" sz="1800">
                <a:latin typeface="Times New Roman" pitchFamily="18" charset="0"/>
              </a:rPr>
              <a:t>thread </a:t>
            </a:r>
            <a:r>
              <a:rPr lang="ro-RO" altLang="en-US" sz="1800">
                <a:latin typeface="Times New Roman" pitchFamily="18" charset="0"/>
              </a:rPr>
              <a:t>să fie gata de execuţie</a:t>
            </a: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a:t>
            </a:r>
            <a:r>
              <a:rPr lang="ro-RO" altLang="en-US" sz="1800">
                <a:latin typeface="Times New Roman" pitchFamily="18" charset="0"/>
              </a:rPr>
              <a:t>Mascare</a:t>
            </a:r>
            <a:endParaRPr lang="en-US" altLang="en-US" sz="1800">
              <a:latin typeface="Times New Roman" pitchFamily="18" charset="0"/>
            </a:endParaRPr>
          </a:p>
          <a:p>
            <a:pPr algn="just">
              <a:lnSpc>
                <a:spcPct val="90000"/>
              </a:lnSpc>
              <a:spcBef>
                <a:spcPct val="20000"/>
              </a:spcBef>
              <a:buFont typeface="Symbol" pitchFamily="18" charset="2"/>
              <a:buChar char="·"/>
            </a:pPr>
            <a:r>
              <a:rPr lang="en-US" altLang="en-US" sz="1800">
                <a:latin typeface="Times New Roman" pitchFamily="18" charset="0"/>
              </a:rPr>
              <a:t> </a:t>
            </a:r>
            <a:r>
              <a:rPr lang="ro-RO" altLang="en-US" sz="1800">
                <a:latin typeface="Times New Roman" pitchFamily="18" charset="0"/>
              </a:rPr>
              <a:t>Întoarcere la utilizator</a:t>
            </a:r>
            <a:endParaRPr lang="en-US" altLang="en-US" sz="1800">
              <a:latin typeface="Times New Roman" pitchFamily="18" charset="0"/>
            </a:endParaRPr>
          </a:p>
        </p:txBody>
      </p:sp>
      <p:sp>
        <p:nvSpPr>
          <p:cNvPr id="12292" name="Rectangle 1028"/>
          <p:cNvSpPr>
            <a:spLocks noChangeArrowheads="1"/>
          </p:cNvSpPr>
          <p:nvPr/>
        </p:nvSpPr>
        <p:spPr bwMode="auto">
          <a:xfrm>
            <a:off x="1295400" y="5486400"/>
            <a:ext cx="6324600" cy="838200"/>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ct val="20000"/>
              </a:spcBef>
              <a:buFont typeface="Arial Unicode MS" pitchFamily="34" charset="-128"/>
              <a:buNone/>
            </a:pPr>
            <a:r>
              <a:rPr lang="ro-RO" altLang="en-US">
                <a:latin typeface="Times New Roman" pitchFamily="18" charset="0"/>
              </a:rPr>
              <a:t>De regulă există</a:t>
            </a:r>
            <a:r>
              <a:rPr lang="en-US" altLang="en-US">
                <a:latin typeface="Times New Roman" pitchFamily="18" charset="0"/>
              </a:rPr>
              <a:t> 11 (</a:t>
            </a:r>
            <a:r>
              <a:rPr lang="ro-RO" altLang="en-US">
                <a:latin typeface="Times New Roman" pitchFamily="18" charset="0"/>
              </a:rPr>
              <a:t>sau mai mulţi</a:t>
            </a:r>
            <a:r>
              <a:rPr lang="en-US" altLang="en-US">
                <a:latin typeface="Times New Roman" pitchFamily="18" charset="0"/>
              </a:rPr>
              <a:t>) </a:t>
            </a:r>
            <a:r>
              <a:rPr lang="ro-RO" altLang="en-US">
                <a:latin typeface="Times New Roman" pitchFamily="18" charset="0"/>
              </a:rPr>
              <a:t>paşi la un apel de sistem</a:t>
            </a:r>
            <a:endParaRPr lang="en-US" altLang="en-US">
              <a:latin typeface="Times New Roman" pitchFamily="18" charset="0"/>
            </a:endParaRPr>
          </a:p>
          <a:p>
            <a:pPr algn="ctr">
              <a:spcBef>
                <a:spcPct val="20000"/>
              </a:spcBef>
              <a:buFont typeface="Arial Unicode MS" pitchFamily="34" charset="-128"/>
              <a:buNone/>
            </a:pPr>
            <a:r>
              <a:rPr lang="en-US" altLang="en-US">
                <a:latin typeface="Times New Roman" pitchFamily="18" charset="0"/>
              </a:rPr>
              <a:t> </a:t>
            </a:r>
            <a:r>
              <a:rPr lang="en-US" altLang="en-US" b="1">
                <a:latin typeface="Times New Roman" pitchFamily="18" charset="0"/>
              </a:rPr>
              <a:t>read (fd, buffer, nbytes)</a:t>
            </a:r>
          </a:p>
        </p:txBody>
      </p:sp>
      <p:sp>
        <p:nvSpPr>
          <p:cNvPr id="13317" name="Rectangle 1037"/>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3318" name="Text Box 1038"/>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3089275" y="5335588"/>
            <a:ext cx="194310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ct val="50000"/>
              </a:spcBef>
            </a:pPr>
            <a:r>
              <a:rPr lang="ro-RO" altLang="en-US" sz="1800">
                <a:latin typeface="Times New Roman" pitchFamily="18" charset="0"/>
              </a:rPr>
              <a:t>“</a:t>
            </a:r>
            <a:r>
              <a:rPr lang="en-US" altLang="en-US" sz="1800">
                <a:latin typeface="Times New Roman" pitchFamily="18" charset="0"/>
              </a:rPr>
              <a:t>M</a:t>
            </a:r>
            <a:r>
              <a:rPr lang="ro-RO" altLang="en-US" sz="1800">
                <a:latin typeface="Times New Roman" pitchFamily="18" charset="0"/>
              </a:rPr>
              <a:t>e</a:t>
            </a:r>
            <a:r>
              <a:rPr lang="en-US" altLang="en-US" sz="1800">
                <a:latin typeface="Times New Roman" pitchFamily="18" charset="0"/>
              </a:rPr>
              <a:t>s</a:t>
            </a:r>
            <a:r>
              <a:rPr lang="ro-RO" altLang="en-US" sz="1800">
                <a:latin typeface="Times New Roman" pitchFamily="18" charset="0"/>
              </a:rPr>
              <a:t>sa</a:t>
            </a:r>
            <a:r>
              <a:rPr lang="en-US" altLang="en-US" sz="1800">
                <a:latin typeface="Times New Roman" pitchFamily="18" charset="0"/>
              </a:rPr>
              <a:t>g</a:t>
            </a:r>
            <a:r>
              <a:rPr lang="ro-RO" altLang="en-US" sz="1800">
                <a:latin typeface="Times New Roman" pitchFamily="18" charset="0"/>
              </a:rPr>
              <a:t>e</a:t>
            </a:r>
            <a:r>
              <a:rPr lang="en-US" altLang="en-US" sz="1800">
                <a:latin typeface="Times New Roman" pitchFamily="18" charset="0"/>
              </a:rPr>
              <a:t> Passing</a:t>
            </a:r>
            <a:r>
              <a:rPr lang="ro-RO" altLang="en-US" sz="1800">
                <a:latin typeface="Times New Roman" pitchFamily="18" charset="0"/>
              </a:rPr>
              <a:t>”</a:t>
            </a:r>
            <a:endParaRPr lang="en-US" altLang="en-US" sz="1800">
              <a:latin typeface="Times New Roman" pitchFamily="18" charset="0"/>
            </a:endParaRPr>
          </a:p>
        </p:txBody>
      </p:sp>
      <p:sp>
        <p:nvSpPr>
          <p:cNvPr id="14339" name="Text Box 7"/>
          <p:cNvSpPr txBox="1">
            <a:spLocks noChangeArrowheads="1"/>
          </p:cNvSpPr>
          <p:nvPr/>
        </p:nvSpPr>
        <p:spPr bwMode="auto">
          <a:xfrm>
            <a:off x="6510338" y="5372100"/>
            <a:ext cx="18669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ct val="50000"/>
              </a:spcBef>
            </a:pPr>
            <a:r>
              <a:rPr lang="ro-RO" altLang="en-US" sz="1800">
                <a:latin typeface="Times New Roman" pitchFamily="18" charset="0"/>
              </a:rPr>
              <a:t>Memorie partajată</a:t>
            </a:r>
            <a:endParaRPr lang="en-US" altLang="en-US" sz="1800">
              <a:latin typeface="Times New Roman" pitchFamily="18" charset="0"/>
            </a:endParaRPr>
          </a:p>
        </p:txBody>
      </p:sp>
      <p:pic>
        <p:nvPicPr>
          <p:cNvPr id="14340" name="Picture 8"/>
          <p:cNvPicPr>
            <a:picLocks noChangeAspect="1" noChangeArrowheads="1"/>
          </p:cNvPicPr>
          <p:nvPr/>
        </p:nvPicPr>
        <p:blipFill>
          <a:blip r:embed="rId2">
            <a:extLst>
              <a:ext uri="{28A0092B-C50C-407E-A947-70E740481C1C}">
                <a14:useLocalDpi xmlns:a14="http://schemas.microsoft.com/office/drawing/2010/main" val="0"/>
              </a:ext>
            </a:extLst>
          </a:blip>
          <a:srcRect l="1248" t="7372" r="1248" b="13397"/>
          <a:stretch>
            <a:fillRect/>
          </a:stretch>
        </p:blipFill>
        <p:spPr bwMode="auto">
          <a:xfrm>
            <a:off x="3124200" y="1828800"/>
            <a:ext cx="5702300" cy="3476625"/>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1" name="Text Box 9"/>
          <p:cNvSpPr txBox="1">
            <a:spLocks noChangeArrowheads="1"/>
          </p:cNvSpPr>
          <p:nvPr/>
        </p:nvSpPr>
        <p:spPr bwMode="auto">
          <a:xfrm>
            <a:off x="212725" y="1905000"/>
            <a:ext cx="2606675" cy="101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000" b="1">
                <a:solidFill>
                  <a:schemeClr val="accent2"/>
                </a:solidFill>
                <a:latin typeface="Times New Roman" pitchFamily="18" charset="0"/>
              </a:rPr>
              <a:t>Există două metode de transfer al datelor între programe:</a:t>
            </a:r>
            <a:endParaRPr lang="en-US" altLang="en-US" sz="2000" b="1">
              <a:solidFill>
                <a:schemeClr val="accent2"/>
              </a:solidFill>
              <a:latin typeface="Times New Roman" pitchFamily="18" charset="0"/>
            </a:endParaRPr>
          </a:p>
        </p:txBody>
      </p:sp>
      <p:sp>
        <p:nvSpPr>
          <p:cNvPr id="14342" name="Rectangle 11"/>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4343" name="Text Box 12"/>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7"/>
          <p:cNvSpPr txBox="1">
            <a:spLocks noChangeArrowheads="1"/>
          </p:cNvSpPr>
          <p:nvPr/>
        </p:nvSpPr>
        <p:spPr bwMode="auto">
          <a:xfrm>
            <a:off x="212725" y="1905000"/>
            <a:ext cx="2149475"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000" b="1">
                <a:solidFill>
                  <a:schemeClr val="accent2"/>
                </a:solidFill>
                <a:latin typeface="Times New Roman" pitchFamily="18" charset="0"/>
              </a:rPr>
              <a:t>E</a:t>
            </a:r>
            <a:r>
              <a:rPr lang="en-US" altLang="en-US" sz="2000" b="1">
                <a:solidFill>
                  <a:schemeClr val="accent2"/>
                </a:solidFill>
                <a:latin typeface="Times New Roman" pitchFamily="18" charset="0"/>
              </a:rPr>
              <a:t>x</a:t>
            </a:r>
            <a:r>
              <a:rPr lang="ro-RO" altLang="en-US" sz="2000" b="1">
                <a:solidFill>
                  <a:schemeClr val="accent2"/>
                </a:solidFill>
                <a:latin typeface="Times New Roman" pitchFamily="18" charset="0"/>
              </a:rPr>
              <a:t>e</a:t>
            </a:r>
            <a:r>
              <a:rPr lang="en-US" altLang="en-US" sz="2000" b="1">
                <a:solidFill>
                  <a:schemeClr val="accent2"/>
                </a:solidFill>
                <a:latin typeface="Times New Roman" pitchFamily="18" charset="0"/>
              </a:rPr>
              <a:t>mple </a:t>
            </a:r>
            <a:r>
              <a:rPr lang="ro-RO" altLang="en-US" sz="2000" b="1">
                <a:solidFill>
                  <a:schemeClr val="accent2"/>
                </a:solidFill>
                <a:latin typeface="Times New Roman" pitchFamily="18" charset="0"/>
              </a:rPr>
              <a:t>de apeluri de sistem:</a:t>
            </a:r>
            <a:endParaRPr lang="en-US" altLang="en-US" sz="2000" b="1">
              <a:solidFill>
                <a:schemeClr val="accent2"/>
              </a:solidFill>
              <a:latin typeface="Times New Roman" pitchFamily="18" charset="0"/>
            </a:endParaRPr>
          </a:p>
        </p:txBody>
      </p:sp>
      <p:pic>
        <p:nvPicPr>
          <p:cNvPr id="1536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1524000"/>
            <a:ext cx="6376988" cy="467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4" name="Rectangle 10"/>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5365" name="Text Box 11"/>
          <p:cNvSpPr txBox="1">
            <a:spLocks noChangeArrowheads="1"/>
          </p:cNvSpPr>
          <p:nvPr/>
        </p:nvSpPr>
        <p:spPr bwMode="auto">
          <a:xfrm>
            <a:off x="5715000" y="0"/>
            <a:ext cx="29194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Componente de sistem</a:t>
            </a:r>
            <a:endParaRPr lang="en-US" altLang="en-US" sz="2800" b="1">
              <a:solidFill>
                <a:srgbClr val="FF0000"/>
              </a:solidFill>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304800" y="1524000"/>
            <a:ext cx="845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pPr>
            <a:r>
              <a:rPr lang="en-US" altLang="en-US" sz="2000" b="1">
                <a:latin typeface="Times New Roman" pitchFamily="18" charset="0"/>
              </a:rPr>
              <a:t>  </a:t>
            </a:r>
            <a:r>
              <a:rPr lang="ro-RO" altLang="en-US" sz="2000" b="1">
                <a:latin typeface="Times New Roman" pitchFamily="18" charset="0"/>
              </a:rPr>
              <a:t>O structură simplă:</a:t>
            </a:r>
            <a:endParaRPr lang="en-US" altLang="en-US" sz="2000" b="1">
              <a:latin typeface="Times New Roman" pitchFamily="18" charset="0"/>
            </a:endParaRPr>
          </a:p>
          <a:p>
            <a:pPr algn="just">
              <a:spcBef>
                <a:spcPct val="20000"/>
              </a:spcBef>
              <a:buFont typeface="Arial Unicode MS" pitchFamily="34" charset="-128"/>
              <a:buNone/>
            </a:pPr>
            <a:endParaRPr lang="en-US" altLang="en-US" sz="2000">
              <a:latin typeface="Times New Roman" pitchFamily="18" charset="0"/>
            </a:endParaRPr>
          </a:p>
          <a:p>
            <a:pPr algn="just">
              <a:spcBef>
                <a:spcPct val="20000"/>
              </a:spcBef>
              <a:buFont typeface="Arial Unicode MS" pitchFamily="34" charset="-128"/>
              <a:buNone/>
            </a:pPr>
            <a:r>
              <a:rPr lang="en-US" altLang="en-US" sz="2000">
                <a:latin typeface="Times New Roman" pitchFamily="18" charset="0"/>
              </a:rPr>
              <a:t>	MS-DOS </a:t>
            </a:r>
          </a:p>
        </p:txBody>
      </p:sp>
      <p:sp>
        <p:nvSpPr>
          <p:cNvPr id="16387" name="Rectangle 4"/>
          <p:cNvSpPr>
            <a:spLocks noChangeArrowheads="1"/>
          </p:cNvSpPr>
          <p:nvPr/>
        </p:nvSpPr>
        <p:spPr bwMode="auto">
          <a:xfrm>
            <a:off x="1219200" y="2819400"/>
            <a:ext cx="5410200" cy="533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000" b="1">
                <a:latin typeface="Times New Roman" pitchFamily="18" charset="0"/>
              </a:rPr>
              <a:t>Programarea a</a:t>
            </a:r>
            <a:r>
              <a:rPr lang="en-US" altLang="en-US" sz="2000" b="1">
                <a:latin typeface="Times New Roman" pitchFamily="18" charset="0"/>
              </a:rPr>
              <a:t>plica</a:t>
            </a:r>
            <a:r>
              <a:rPr lang="ro-RO" altLang="en-US" sz="2000" b="1">
                <a:latin typeface="Times New Roman" pitchFamily="18" charset="0"/>
              </a:rPr>
              <a:t>ţiilor</a:t>
            </a:r>
            <a:endParaRPr lang="en-US" altLang="en-US" sz="2000" b="1">
              <a:latin typeface="Times New Roman" pitchFamily="18" charset="0"/>
            </a:endParaRPr>
          </a:p>
        </p:txBody>
      </p:sp>
      <p:sp>
        <p:nvSpPr>
          <p:cNvPr id="16388" name="Rectangle 5"/>
          <p:cNvSpPr>
            <a:spLocks noChangeArrowheads="1"/>
          </p:cNvSpPr>
          <p:nvPr/>
        </p:nvSpPr>
        <p:spPr bwMode="auto">
          <a:xfrm>
            <a:off x="1219200" y="3962400"/>
            <a:ext cx="46482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000" b="1">
                <a:latin typeface="Times New Roman" pitchFamily="18" charset="0"/>
              </a:rPr>
              <a:t>Programele de sistem rezidente</a:t>
            </a:r>
            <a:endParaRPr lang="en-US" altLang="en-US" sz="2000" b="1">
              <a:latin typeface="Times New Roman" pitchFamily="18" charset="0"/>
            </a:endParaRPr>
          </a:p>
        </p:txBody>
      </p:sp>
      <p:sp>
        <p:nvSpPr>
          <p:cNvPr id="16389" name="Rectangle 6"/>
          <p:cNvSpPr>
            <a:spLocks noChangeArrowheads="1"/>
          </p:cNvSpPr>
          <p:nvPr/>
        </p:nvSpPr>
        <p:spPr bwMode="auto">
          <a:xfrm>
            <a:off x="1219200" y="4953000"/>
            <a:ext cx="39624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000" b="1">
                <a:latin typeface="Times New Roman" pitchFamily="18" charset="0"/>
              </a:rPr>
              <a:t>Drivere </a:t>
            </a:r>
            <a:r>
              <a:rPr lang="en-US" altLang="en-US" sz="2000" b="1">
                <a:latin typeface="Times New Roman" pitchFamily="18" charset="0"/>
              </a:rPr>
              <a:t>MS-DOS</a:t>
            </a:r>
          </a:p>
        </p:txBody>
      </p:sp>
      <p:sp>
        <p:nvSpPr>
          <p:cNvPr id="16390" name="Rectangle 7"/>
          <p:cNvSpPr>
            <a:spLocks noChangeArrowheads="1"/>
          </p:cNvSpPr>
          <p:nvPr/>
        </p:nvSpPr>
        <p:spPr bwMode="auto">
          <a:xfrm>
            <a:off x="1295400" y="5791200"/>
            <a:ext cx="59436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000" b="1">
                <a:latin typeface="Times New Roman" pitchFamily="18" charset="0"/>
              </a:rPr>
              <a:t>Drivere de echipamente pt </a:t>
            </a:r>
            <a:r>
              <a:rPr lang="en-US" altLang="en-US" sz="2000" b="1">
                <a:latin typeface="Times New Roman" pitchFamily="18" charset="0"/>
              </a:rPr>
              <a:t>ROM - BIOS </a:t>
            </a:r>
          </a:p>
        </p:txBody>
      </p:sp>
      <p:sp>
        <p:nvSpPr>
          <p:cNvPr id="16391" name="Line 8"/>
          <p:cNvSpPr>
            <a:spLocks noChangeShapeType="1"/>
          </p:cNvSpPr>
          <p:nvPr/>
        </p:nvSpPr>
        <p:spPr bwMode="auto">
          <a:xfrm>
            <a:off x="2819400" y="54102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Line 9"/>
          <p:cNvSpPr>
            <a:spLocks noChangeShapeType="1"/>
          </p:cNvSpPr>
          <p:nvPr/>
        </p:nvSpPr>
        <p:spPr bwMode="auto">
          <a:xfrm>
            <a:off x="2743200" y="3429000"/>
            <a:ext cx="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Line 10"/>
          <p:cNvSpPr>
            <a:spLocks noChangeShapeType="1"/>
          </p:cNvSpPr>
          <p:nvPr/>
        </p:nvSpPr>
        <p:spPr bwMode="auto">
          <a:xfrm>
            <a:off x="5638800" y="4419600"/>
            <a:ext cx="0" cy="1295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11"/>
          <p:cNvSpPr>
            <a:spLocks noChangeShapeType="1"/>
          </p:cNvSpPr>
          <p:nvPr/>
        </p:nvSpPr>
        <p:spPr bwMode="auto">
          <a:xfrm>
            <a:off x="2743200" y="44958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Line 12"/>
          <p:cNvSpPr>
            <a:spLocks noChangeShapeType="1"/>
          </p:cNvSpPr>
          <p:nvPr/>
        </p:nvSpPr>
        <p:spPr bwMode="auto">
          <a:xfrm>
            <a:off x="6400800" y="3429000"/>
            <a:ext cx="0" cy="2362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Text Box 13"/>
          <p:cNvSpPr txBox="1">
            <a:spLocks noChangeArrowheads="1"/>
          </p:cNvSpPr>
          <p:nvPr/>
        </p:nvSpPr>
        <p:spPr bwMode="auto">
          <a:xfrm>
            <a:off x="6838950" y="3505200"/>
            <a:ext cx="2000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1800" b="1">
                <a:solidFill>
                  <a:srgbClr val="FF0000"/>
                </a:solidFill>
                <a:latin typeface="Times New Roman" pitchFamily="18" charset="0"/>
              </a:rPr>
              <a:t>Obs:</a:t>
            </a:r>
            <a:r>
              <a:rPr lang="ro-RO" altLang="en-US" sz="1800" b="1">
                <a:latin typeface="Times New Roman" pitchFamily="18" charset="0"/>
              </a:rPr>
              <a:t> Toate aceste nivele pot accesa </a:t>
            </a:r>
            <a:r>
              <a:rPr lang="en-US" altLang="en-US" sz="1800" b="1">
                <a:latin typeface="Times New Roman" pitchFamily="18" charset="0"/>
              </a:rPr>
              <a:t>hardware</a:t>
            </a:r>
            <a:r>
              <a:rPr lang="ro-RO" altLang="en-US" sz="1800" b="1">
                <a:latin typeface="Times New Roman" pitchFamily="18" charset="0"/>
              </a:rPr>
              <a:t>-ul</a:t>
            </a:r>
            <a:r>
              <a:rPr lang="en-US" altLang="en-US" sz="1800" b="1">
                <a:latin typeface="Times New Roman" pitchFamily="18" charset="0"/>
              </a:rPr>
              <a:t>.</a:t>
            </a:r>
          </a:p>
        </p:txBody>
      </p:sp>
      <p:sp>
        <p:nvSpPr>
          <p:cNvPr id="16397" name="Rectangle 21"/>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16398" name="Text Box 22"/>
          <p:cNvSpPr txBox="1">
            <a:spLocks noChangeArrowheads="1"/>
          </p:cNvSpPr>
          <p:nvPr/>
        </p:nvSpPr>
        <p:spPr bwMode="auto">
          <a:xfrm>
            <a:off x="5715000" y="0"/>
            <a:ext cx="291941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“Asamblarea” componentelor SO</a:t>
            </a:r>
            <a:endParaRPr lang="en-US" altLang="en-US" sz="2800" b="1">
              <a:solidFill>
                <a:srgbClr val="FF0000"/>
              </a:solidFill>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2"/>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Garamond" pitchFamily="18" charset="0"/>
              </a:rPr>
              <a:t>Structura</a:t>
            </a:r>
            <a:r>
              <a:rPr lang="en-US" altLang="en-US" sz="4400" b="1">
                <a:latin typeface="Garamond" pitchFamily="18" charset="0"/>
              </a:rPr>
              <a:t> SO</a:t>
            </a:r>
          </a:p>
        </p:txBody>
      </p:sp>
      <p:grpSp>
        <p:nvGrpSpPr>
          <p:cNvPr id="17411" name="Group 14"/>
          <p:cNvGrpSpPr>
            <a:grpSpLocks/>
          </p:cNvGrpSpPr>
          <p:nvPr/>
        </p:nvGrpSpPr>
        <p:grpSpPr bwMode="auto">
          <a:xfrm>
            <a:off x="533400" y="990600"/>
            <a:ext cx="7875588" cy="5875338"/>
            <a:chOff x="1899" y="6493"/>
            <a:chExt cx="8610" cy="7530"/>
          </a:xfrm>
        </p:grpSpPr>
        <p:pic>
          <p:nvPicPr>
            <p:cNvPr id="17412" name="Picture 15" descr="fig04-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9" y="6493"/>
              <a:ext cx="8610" cy="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16"/>
            <p:cNvSpPr txBox="1">
              <a:spLocks noChangeArrowheads="1"/>
            </p:cNvSpPr>
            <p:nvPr/>
          </p:nvSpPr>
          <p:spPr bwMode="auto">
            <a:xfrm>
              <a:off x="1899" y="13303"/>
              <a:ext cx="8610"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ts val="600"/>
                </a:spcBef>
                <a:spcAft>
                  <a:spcPts val="600"/>
                </a:spcAft>
              </a:pPr>
              <a:r>
                <a:rPr lang="en-US" altLang="en-US" b="1" dirty="0" err="1">
                  <a:latin typeface="Garamond" pitchFamily="18" charset="0"/>
                </a:rPr>
                <a:t>Arhitectura</a:t>
              </a:r>
              <a:r>
                <a:rPr lang="en-US" altLang="en-US" b="1" dirty="0">
                  <a:latin typeface="Garamond" pitchFamily="18" charset="0"/>
                </a:rPr>
                <a:t> Windows NT</a:t>
              </a:r>
              <a:r>
                <a:rPr lang="ro-RO" altLang="en-US" b="1" dirty="0">
                  <a:latin typeface="Garamond" pitchFamily="18" charset="0"/>
                </a:rPr>
                <a:t>/2000</a:t>
              </a:r>
              <a:r>
                <a:rPr lang="en-US" altLang="en-US" b="1" dirty="0">
                  <a:latin typeface="Garamond" pitchFamily="18" charset="0"/>
                </a:rPr>
                <a:t>/2010</a:t>
              </a:r>
              <a:endParaRPr lang="en-US" altLang="en-US" dirty="0">
                <a:latin typeface="Garamond" pitchFamily="18"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a:bodyPr>
          <a:lstStyle/>
          <a:p>
            <a:pPr marL="114300" indent="0" fontAlgn="auto">
              <a:spcAft>
                <a:spcPts val="0"/>
              </a:spcAft>
              <a:buNone/>
              <a:defRPr/>
            </a:pPr>
            <a:r>
              <a:rPr lang="en-US" sz="2800" b="1" dirty="0"/>
              <a:t>$</a:t>
            </a:r>
            <a:r>
              <a:rPr lang="en-US" sz="2800" dirty="0"/>
              <a:t> </a:t>
            </a:r>
            <a:r>
              <a:rPr lang="en-US" sz="2800" dirty="0" err="1"/>
              <a:t>tr</a:t>
            </a:r>
            <a:r>
              <a:rPr lang="en-US" sz="2800" dirty="0"/>
              <a:t> 'a-z' 'A-Z' </a:t>
            </a:r>
          </a:p>
          <a:p>
            <a:pPr marL="114300" indent="0" fontAlgn="auto">
              <a:spcAft>
                <a:spcPts val="0"/>
              </a:spcAft>
              <a:buNone/>
              <a:defRPr/>
            </a:pPr>
            <a:r>
              <a:rPr lang="en-US" sz="2800" dirty="0"/>
              <a:t>watch how this works </a:t>
            </a:r>
          </a:p>
          <a:p>
            <a:pPr marL="114300" indent="0" fontAlgn="auto">
              <a:spcAft>
                <a:spcPts val="0"/>
              </a:spcAft>
              <a:buNone/>
              <a:defRPr/>
            </a:pPr>
            <a:r>
              <a:rPr lang="en-US" sz="2800" dirty="0"/>
              <a:t>WATCH HOW THIS WORKS </a:t>
            </a:r>
          </a:p>
          <a:p>
            <a:pPr marL="114300" indent="0" fontAlgn="auto">
              <a:spcAft>
                <a:spcPts val="0"/>
              </a:spcAft>
              <a:buNone/>
              <a:defRPr/>
            </a:pPr>
            <a:r>
              <a:rPr lang="en-US" sz="2800" b="1" dirty="0"/>
              <a:t>$ </a:t>
            </a:r>
            <a:r>
              <a:rPr lang="en-US" sz="2800" dirty="0" err="1"/>
              <a:t>tr</a:t>
            </a:r>
            <a:r>
              <a:rPr lang="en-US" sz="2800" dirty="0"/>
              <a:t> 'a-z' 'A-Z‘  &lt; sample.txt</a:t>
            </a:r>
          </a:p>
          <a:p>
            <a:pPr marL="114300" indent="0" fontAlgn="auto">
              <a:spcAft>
                <a:spcPts val="0"/>
              </a:spcAft>
              <a:buNone/>
              <a:defRPr/>
            </a:pPr>
            <a:endParaRPr lang="en-US" sz="2800" dirty="0"/>
          </a:p>
          <a:p>
            <a:pPr marL="114300" indent="0" fontAlgn="auto">
              <a:spcAft>
                <a:spcPts val="0"/>
              </a:spcAft>
              <a:buNone/>
              <a:defRPr/>
            </a:pPr>
            <a:r>
              <a:rPr lang="en-US" sz="2800" dirty="0"/>
              <a:t>Obs. “&lt;“ </a:t>
            </a:r>
            <a:r>
              <a:rPr lang="en-US" sz="2800" dirty="0" err="1"/>
              <a:t>este</a:t>
            </a:r>
            <a:r>
              <a:rPr lang="en-US" sz="2800" dirty="0"/>
              <a:t> </a:t>
            </a:r>
            <a:r>
              <a:rPr lang="en-US" sz="2800" dirty="0" err="1"/>
              <a:t>folosit</a:t>
            </a:r>
            <a:r>
              <a:rPr lang="en-US" sz="2800" dirty="0"/>
              <a:t> </a:t>
            </a:r>
            <a:r>
              <a:rPr lang="en-US" sz="2800" dirty="0" err="1"/>
              <a:t>pentru</a:t>
            </a:r>
            <a:r>
              <a:rPr lang="en-US" sz="2800" dirty="0"/>
              <a:t> </a:t>
            </a:r>
            <a:r>
              <a:rPr lang="en-US" sz="2800" dirty="0" err="1"/>
              <a:t>redirectarea</a:t>
            </a:r>
            <a:r>
              <a:rPr lang="en-US" sz="2800" dirty="0"/>
              <a:t> input-</a:t>
            </a:r>
            <a:r>
              <a:rPr lang="en-US" sz="2800" dirty="0" err="1"/>
              <a:t>ului</a:t>
            </a:r>
            <a:endParaRPr lang="en-US" sz="2800" dirty="0"/>
          </a:p>
          <a:p>
            <a:pPr marL="114300" indent="0" fontAlgn="auto">
              <a:spcAft>
                <a:spcPts val="0"/>
              </a:spcAft>
              <a:buNone/>
              <a:defRPr/>
            </a:pPr>
            <a:endParaRPr lang="en-US" altLang="en-US" sz="2800" dirty="0">
              <a:latin typeface="+mj-lt"/>
              <a:cs typeface="Times New Roman" pitchFamily="18" charset="0"/>
            </a:endParaRP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3</a:t>
            </a:fld>
            <a:endParaRPr lang="en-US" altLang="en-US" sz="1800">
              <a:solidFill>
                <a:srgbClr val="FFFFFF"/>
              </a:solidFill>
            </a:endParaRPr>
          </a:p>
        </p:txBody>
      </p:sp>
      <p:sp>
        <p:nvSpPr>
          <p:cNvPr id="6" name="TextBox 5"/>
          <p:cNvSpPr txBox="1"/>
          <p:nvPr/>
        </p:nvSpPr>
        <p:spPr>
          <a:xfrm>
            <a:off x="685800" y="238010"/>
            <a:ext cx="5853975" cy="600164"/>
          </a:xfrm>
          <a:prstGeom prst="rect">
            <a:avLst/>
          </a:prstGeom>
          <a:noFill/>
        </p:spPr>
        <p:txBody>
          <a:bodyPr wrap="none">
            <a:spAutoFit/>
          </a:bodyPr>
          <a:lstStyle/>
          <a:p>
            <a:pPr>
              <a:defRPr/>
            </a:pPr>
            <a:r>
              <a:rPr lang="en-US" sz="3300" b="1" dirty="0">
                <a:solidFill>
                  <a:srgbClr val="2F2B20"/>
                </a:solidFill>
                <a:latin typeface="Cambria"/>
              </a:rPr>
              <a:t>Pipes, redirection and REGEX</a:t>
            </a:r>
          </a:p>
        </p:txBody>
      </p:sp>
    </p:spTree>
    <p:extLst>
      <p:ext uri="{BB962C8B-B14F-4D97-AF65-F5344CB8AC3E}">
        <p14:creationId xmlns:p14="http://schemas.microsoft.com/office/powerpoint/2010/main" val="2072741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51"/>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Garamond" pitchFamily="18" charset="0"/>
              </a:rPr>
              <a:t>Structura</a:t>
            </a:r>
            <a:r>
              <a:rPr lang="en-US" altLang="en-US" sz="4400" b="1">
                <a:latin typeface="Garamond" pitchFamily="18" charset="0"/>
              </a:rPr>
              <a:t> SO</a:t>
            </a:r>
          </a:p>
        </p:txBody>
      </p:sp>
      <p:sp>
        <p:nvSpPr>
          <p:cNvPr id="18435" name="Text Box 1052"/>
          <p:cNvSpPr txBox="1">
            <a:spLocks noChangeArrowheads="1"/>
          </p:cNvSpPr>
          <p:nvPr/>
        </p:nvSpPr>
        <p:spPr bwMode="auto">
          <a:xfrm>
            <a:off x="5638800" y="395288"/>
            <a:ext cx="291941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dirty="0">
                <a:solidFill>
                  <a:srgbClr val="FF0000"/>
                </a:solidFill>
                <a:latin typeface="Garamond" pitchFamily="18" charset="0"/>
              </a:rPr>
              <a:t>Nucleul</a:t>
            </a:r>
            <a:r>
              <a:rPr lang="en-US" altLang="en-US" sz="2800" b="1" dirty="0">
                <a:solidFill>
                  <a:srgbClr val="FF0000"/>
                </a:solidFill>
                <a:latin typeface="Garamond" pitchFamily="18" charset="0"/>
              </a:rPr>
              <a:t> (</a:t>
            </a:r>
            <a:r>
              <a:rPr lang="en-US" altLang="en-US" sz="2800" b="1" dirty="0" err="1">
                <a:solidFill>
                  <a:srgbClr val="FF0000"/>
                </a:solidFill>
                <a:latin typeface="Garamond" pitchFamily="18" charset="0"/>
              </a:rPr>
              <a:t>kernelul</a:t>
            </a:r>
            <a:r>
              <a:rPr lang="en-US" altLang="en-US" sz="2800" b="1" dirty="0">
                <a:solidFill>
                  <a:srgbClr val="FF0000"/>
                </a:solidFill>
                <a:latin typeface="Garamond" pitchFamily="18" charset="0"/>
              </a:rPr>
              <a:t>)</a:t>
            </a:r>
          </a:p>
        </p:txBody>
      </p:sp>
      <p:sp>
        <p:nvSpPr>
          <p:cNvPr id="18436" name="Text Box 23"/>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a:p>
        </p:txBody>
      </p:sp>
      <p:sp>
        <p:nvSpPr>
          <p:cNvPr id="18437" name="Rectangle 24"/>
          <p:cNvSpPr>
            <a:spLocks noChangeArrowheads="1"/>
          </p:cNvSpPr>
          <p:nvPr/>
        </p:nvSpPr>
        <p:spPr bwMode="auto">
          <a:xfrm>
            <a:off x="609600" y="1362075"/>
            <a:ext cx="83058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500" b="1" dirty="0">
                <a:latin typeface="Times New Roman" pitchFamily="18" charset="0"/>
              </a:rPr>
              <a:t>Nucleul </a:t>
            </a:r>
            <a:r>
              <a:rPr lang="ro-RO" altLang="en-US" sz="2500" dirty="0">
                <a:latin typeface="Times New Roman" pitchFamily="18" charset="0"/>
              </a:rPr>
              <a:t>se ocupă cu întregul trafic de mesaje ce se desfăşoară în cadrul sistemului de operare şi rulează peste HAL. Nucleul este ocupat în principal cu </a:t>
            </a:r>
            <a:r>
              <a:rPr lang="ro-RO" altLang="en-US" sz="2500" b="1" dirty="0">
                <a:latin typeface="Times New Roman" pitchFamily="18" charset="0"/>
              </a:rPr>
              <a:t>manipularea întreruperilor şi excepţiilor</a:t>
            </a:r>
            <a:r>
              <a:rPr lang="ro-RO" altLang="en-US" sz="2500" dirty="0">
                <a:latin typeface="Times New Roman" pitchFamily="18" charset="0"/>
              </a:rPr>
              <a:t> pentru comunicaţia între subsisteme şi resursele hardware ale sistemului de operare. </a:t>
            </a:r>
            <a:endParaRPr lang="en-US" altLang="en-US" sz="2500" dirty="0">
              <a:latin typeface="Times New Roman" pitchFamily="18" charset="0"/>
            </a:endParaRPr>
          </a:p>
          <a:p>
            <a:endParaRPr lang="ro-RO" altLang="en-US" sz="2500" dirty="0">
              <a:latin typeface="Times New Roman" pitchFamily="18" charset="0"/>
            </a:endParaRPr>
          </a:p>
          <a:p>
            <a:r>
              <a:rPr lang="ro-RO" altLang="en-US" sz="2500" dirty="0">
                <a:latin typeface="Times New Roman" pitchFamily="18" charset="0"/>
              </a:rPr>
              <a:t>Parte integrantă a managementului tuturor comunicaţiilor dintre subsisteme, nucleul este responsabil şi cu verificarea constantă cu subsistemul de securitate a administratorului NT pentru a se asigura faptul că cererile pentru servicii au fost autorizate în mod corespunzător. </a:t>
            </a:r>
          </a:p>
          <a:p>
            <a:endParaRPr lang="en-US" altLang="en-US" sz="2500" i="1" dirty="0">
              <a:latin typeface="Times New Roman" pitchFamily="18" charset="0"/>
              <a:sym typeface="Symbol" pitchFamily="18" charset="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Garamond" pitchFamily="18" charset="0"/>
              </a:rPr>
              <a:t>Structura</a:t>
            </a:r>
            <a:r>
              <a:rPr lang="en-US" altLang="en-US" sz="4400" b="1">
                <a:latin typeface="Garamond" pitchFamily="18" charset="0"/>
              </a:rPr>
              <a:t> SO</a:t>
            </a:r>
          </a:p>
        </p:txBody>
      </p:sp>
      <p:sp>
        <p:nvSpPr>
          <p:cNvPr id="19459" name="Text Box 3"/>
          <p:cNvSpPr txBox="1">
            <a:spLocks noChangeArrowheads="1"/>
          </p:cNvSpPr>
          <p:nvPr/>
        </p:nvSpPr>
        <p:spPr bwMode="auto">
          <a:xfrm>
            <a:off x="5715000" y="395288"/>
            <a:ext cx="29194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en-US" altLang="en-US" sz="2800" b="1">
                <a:solidFill>
                  <a:srgbClr val="FF0000"/>
                </a:solidFill>
                <a:latin typeface="Garamond" pitchFamily="18" charset="0"/>
              </a:rPr>
              <a:t>Nucleul NT</a:t>
            </a:r>
          </a:p>
        </p:txBody>
      </p:sp>
      <p:sp>
        <p:nvSpPr>
          <p:cNvPr id="19460"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a:p>
        </p:txBody>
      </p:sp>
      <p:sp>
        <p:nvSpPr>
          <p:cNvPr id="19461" name="Rectangle 5"/>
          <p:cNvSpPr>
            <a:spLocks noChangeArrowheads="1"/>
          </p:cNvSpPr>
          <p:nvPr/>
        </p:nvSpPr>
        <p:spPr bwMode="auto">
          <a:xfrm>
            <a:off x="609600" y="1048822"/>
            <a:ext cx="83058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200" dirty="0">
                <a:latin typeface="Times New Roman" pitchFamily="18" charset="0"/>
              </a:rPr>
              <a:t>Nucleul NT este responsabil cu:</a:t>
            </a:r>
          </a:p>
          <a:p>
            <a:endParaRPr lang="en-US" altLang="en-US" sz="2200" dirty="0">
              <a:latin typeface="Times New Roman" pitchFamily="18" charset="0"/>
            </a:endParaRPr>
          </a:p>
          <a:p>
            <a:pPr lvl="1">
              <a:buFontTx/>
              <a:buChar char="•"/>
            </a:pPr>
            <a:r>
              <a:rPr lang="ro-RO" altLang="en-US" sz="2200" dirty="0">
                <a:latin typeface="Times New Roman" pitchFamily="18" charset="0"/>
              </a:rPr>
              <a:t>sincronizarea mai multor procesoare atunci când Windows NT rulează pe un calculator ce suportă multiprocesare simetrică (SMP);</a:t>
            </a:r>
            <a:endParaRPr lang="en-US" altLang="en-US" sz="2200" dirty="0">
              <a:latin typeface="Times New Roman" pitchFamily="18" charset="0"/>
            </a:endParaRPr>
          </a:p>
          <a:p>
            <a:pPr lvl="1">
              <a:buFontTx/>
              <a:buChar char="•"/>
            </a:pPr>
            <a:r>
              <a:rPr lang="ro-RO" altLang="en-US" sz="2200" dirty="0">
                <a:latin typeface="Times New Roman" pitchFamily="18" charset="0"/>
              </a:rPr>
              <a:t>manipularea întreruperilor şi a excepţiilor;</a:t>
            </a:r>
            <a:endParaRPr lang="en-US" altLang="en-US" sz="2200" dirty="0">
              <a:latin typeface="Times New Roman" pitchFamily="18" charset="0"/>
            </a:endParaRPr>
          </a:p>
          <a:p>
            <a:pPr lvl="1">
              <a:buFontTx/>
              <a:buChar char="•"/>
            </a:pPr>
            <a:r>
              <a:rPr lang="ro-RO" altLang="en-US" sz="2200" dirty="0">
                <a:latin typeface="Times New Roman" pitchFamily="18" charset="0"/>
              </a:rPr>
              <a:t>refacerea sistemului în caz de cădere;</a:t>
            </a:r>
            <a:endParaRPr lang="en-US" altLang="en-US" sz="2200" dirty="0">
              <a:latin typeface="Times New Roman" pitchFamily="18" charset="0"/>
            </a:endParaRPr>
          </a:p>
          <a:p>
            <a:pPr lvl="1">
              <a:buFontTx/>
              <a:buChar char="•"/>
            </a:pPr>
            <a:r>
              <a:rPr lang="ro-RO" altLang="en-US" sz="2200" dirty="0">
                <a:latin typeface="Times New Roman" pitchFamily="18" charset="0"/>
              </a:rPr>
              <a:t>verificarea securităţii şi respectării restricţiilor;</a:t>
            </a:r>
            <a:endParaRPr lang="en-US" altLang="en-US" sz="2200" dirty="0">
              <a:latin typeface="Times New Roman" pitchFamily="18" charset="0"/>
            </a:endParaRPr>
          </a:p>
          <a:p>
            <a:pPr lvl="1">
              <a:buFontTx/>
              <a:buChar char="•"/>
            </a:pPr>
            <a:r>
              <a:rPr lang="ro-RO" altLang="en-US" sz="2200" dirty="0">
                <a:latin typeface="Times New Roman" pitchFamily="18" charset="0"/>
              </a:rPr>
              <a:t>programarea firelor de execuţie în mediul NT </a:t>
            </a:r>
            <a:r>
              <a:rPr lang="ro-RO" altLang="en-US" sz="2200" i="1" dirty="0">
                <a:latin typeface="Times New Roman" pitchFamily="18" charset="0"/>
              </a:rPr>
              <a:t>multi-threading</a:t>
            </a:r>
            <a:r>
              <a:rPr lang="en-US" altLang="en-US" sz="2200" i="1" dirty="0">
                <a:latin typeface="Times New Roman" pitchFamily="18" charset="0"/>
                <a:sym typeface="Symbol" pitchFamily="18" charset="2"/>
              </a:rPr>
              <a:t> </a:t>
            </a:r>
            <a:r>
              <a:rPr lang="ro-RO" altLang="en-US" sz="2200" dirty="0">
                <a:latin typeface="Times New Roman" pitchFamily="18" charset="0"/>
              </a:rPr>
              <a:t>(multiple fire de execuţie ale proceselor).</a:t>
            </a:r>
            <a:endParaRPr lang="en-US" altLang="en-US" sz="2200" i="1" dirty="0">
              <a:latin typeface="Times New Roman" pitchFamily="18" charset="0"/>
              <a:sym typeface="Symbol" pitchFamily="18" charset="2"/>
            </a:endParaRPr>
          </a:p>
          <a:p>
            <a:endParaRPr lang="en-US" altLang="en-US" sz="2000" b="1" dirty="0">
              <a:latin typeface="Times New Roman" pitchFamily="18" charset="0"/>
              <a:sym typeface="Symbol" pitchFamily="18" charset="2"/>
            </a:endParaRPr>
          </a:p>
          <a:p>
            <a:r>
              <a:rPr lang="ro-RO" altLang="en-US" sz="2000" b="1" dirty="0">
                <a:latin typeface="Times New Roman" pitchFamily="18" charset="0"/>
                <a:sym typeface="Symbol" pitchFamily="18" charset="2"/>
              </a:rPr>
              <a:t>Manipularea întreruperilor</a:t>
            </a:r>
            <a:r>
              <a:rPr lang="ro-RO" altLang="en-US" sz="2000" dirty="0">
                <a:latin typeface="Times New Roman" pitchFamily="18" charset="0"/>
                <a:sym typeface="Symbol" pitchFamily="18" charset="2"/>
              </a:rPr>
              <a:t> ocupă cel mai mult din timpul nucleului NT, o întrerupere NT fiind generată pentru fiecare interacţiune a subsistemelor administratorului NT. </a:t>
            </a:r>
          </a:p>
          <a:p>
            <a:r>
              <a:rPr lang="ro-RO" altLang="en-US" sz="2000" b="1" dirty="0">
                <a:latin typeface="Times New Roman" pitchFamily="18" charset="0"/>
                <a:sym typeface="Symbol" pitchFamily="18" charset="2"/>
              </a:rPr>
              <a:t>Nucleul NT rulează în mod privilegiat</a:t>
            </a:r>
            <a:r>
              <a:rPr lang="ro-RO" altLang="en-US" sz="2000" dirty="0">
                <a:latin typeface="Times New Roman" pitchFamily="18" charset="0"/>
                <a:sym typeface="Symbol" pitchFamily="18" charset="2"/>
              </a:rPr>
              <a:t> şi de aceea nu poate fi niciodată expulzat din memorie.</a:t>
            </a:r>
            <a:endParaRPr lang="en-US" altLang="en-US" sz="2000" i="1" dirty="0">
              <a:latin typeface="Times New Roman" pitchFamily="18" charset="0"/>
              <a:sym typeface="Symbol" pitchFamily="18" charset="2"/>
            </a:endParaRPr>
          </a:p>
          <a:p>
            <a:endParaRPr lang="en-US" altLang="en-US" sz="2000" i="1" dirty="0">
              <a:latin typeface="Times New Roman" pitchFamily="18" charset="0"/>
              <a:sym typeface="Symbol" pitchFamily="18" charset="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Garamond" pitchFamily="18" charset="0"/>
              </a:rPr>
              <a:t>Structura</a:t>
            </a:r>
            <a:r>
              <a:rPr lang="en-US" altLang="en-US" sz="4400" b="1">
                <a:latin typeface="Garamond" pitchFamily="18" charset="0"/>
              </a:rPr>
              <a:t> SO</a:t>
            </a:r>
          </a:p>
        </p:txBody>
      </p:sp>
      <p:sp>
        <p:nvSpPr>
          <p:cNvPr id="20483" name="Text Box 3"/>
          <p:cNvSpPr txBox="1">
            <a:spLocks noChangeArrowheads="1"/>
          </p:cNvSpPr>
          <p:nvPr/>
        </p:nvSpPr>
        <p:spPr bwMode="auto">
          <a:xfrm>
            <a:off x="5257800" y="395288"/>
            <a:ext cx="33766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en-US" altLang="en-US" sz="2800" b="1">
                <a:solidFill>
                  <a:srgbClr val="FF0000"/>
                </a:solidFill>
                <a:latin typeface="Garamond" pitchFamily="18" charset="0"/>
              </a:rPr>
              <a:t>Administratorul NT</a:t>
            </a:r>
          </a:p>
        </p:txBody>
      </p:sp>
      <p:sp>
        <p:nvSpPr>
          <p:cNvPr id="20484"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a:p>
        </p:txBody>
      </p:sp>
      <p:sp>
        <p:nvSpPr>
          <p:cNvPr id="20485" name="Rectangle 5"/>
          <p:cNvSpPr>
            <a:spLocks noChangeArrowheads="1"/>
          </p:cNvSpPr>
          <p:nvPr/>
        </p:nvSpPr>
        <p:spPr bwMode="auto">
          <a:xfrm>
            <a:off x="609600" y="1744663"/>
            <a:ext cx="8305800"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500">
                <a:latin typeface="Times New Roman" pitchFamily="18" charset="0"/>
              </a:rPr>
              <a:t>Administratorul NT </a:t>
            </a:r>
            <a:r>
              <a:rPr lang="ro-RO" altLang="en-US" sz="2500" i="1">
                <a:latin typeface="Times New Roman" pitchFamily="18" charset="0"/>
              </a:rPr>
              <a:t>(NT Executive)</a:t>
            </a:r>
            <a:r>
              <a:rPr lang="ro-RO" altLang="en-US" sz="2500">
                <a:latin typeface="Times New Roman" pitchFamily="18" charset="0"/>
              </a:rPr>
              <a:t> este compus din nucleul NT la care se adaugă o varietate de subsisteme cunoscute împreună sub numele de </a:t>
            </a:r>
            <a:r>
              <a:rPr lang="ro-RO" altLang="en-US" sz="2500" b="1">
                <a:latin typeface="Times New Roman" pitchFamily="18" charset="0"/>
              </a:rPr>
              <a:t>servicii sistem</a:t>
            </a:r>
            <a:r>
              <a:rPr lang="ro-RO" altLang="en-US" sz="2500">
                <a:latin typeface="Times New Roman" pitchFamily="18" charset="0"/>
              </a:rPr>
              <a:t>. Printre aceste servicii se află:</a:t>
            </a:r>
          </a:p>
          <a:p>
            <a:pPr lvl="1">
              <a:buFontTx/>
              <a:buChar char="•"/>
            </a:pPr>
            <a:r>
              <a:rPr lang="ro-RO" altLang="en-US" sz="2500">
                <a:latin typeface="Times New Roman" pitchFamily="18" charset="0"/>
              </a:rPr>
              <a:t>managerul intrărilor şi ieşirilor (managerul I/O);</a:t>
            </a:r>
          </a:p>
          <a:p>
            <a:pPr lvl="1">
              <a:buFontTx/>
              <a:buChar char="•"/>
            </a:pPr>
            <a:r>
              <a:rPr lang="ro-RO" altLang="en-US" sz="2500">
                <a:latin typeface="Times New Roman" pitchFamily="18" charset="0"/>
              </a:rPr>
              <a:t>managerul apelului de procedură locală;</a:t>
            </a:r>
          </a:p>
          <a:p>
            <a:pPr lvl="1">
              <a:buFontTx/>
              <a:buChar char="•"/>
            </a:pPr>
            <a:r>
              <a:rPr lang="ro-RO" altLang="en-US" sz="2500">
                <a:latin typeface="Times New Roman" pitchFamily="18" charset="0"/>
              </a:rPr>
              <a:t>managerul de obiecte;</a:t>
            </a:r>
          </a:p>
          <a:p>
            <a:pPr lvl="1">
              <a:buFontTx/>
              <a:buChar char="•"/>
            </a:pPr>
            <a:r>
              <a:rPr lang="ro-RO" altLang="en-US" sz="2500">
                <a:latin typeface="Times New Roman" pitchFamily="18" charset="0"/>
              </a:rPr>
              <a:t>managerul de procese;</a:t>
            </a:r>
          </a:p>
          <a:p>
            <a:pPr lvl="1">
              <a:buFontTx/>
              <a:buChar char="•"/>
            </a:pPr>
            <a:r>
              <a:rPr lang="ro-RO" altLang="en-US" sz="2500">
                <a:latin typeface="Times New Roman" pitchFamily="18" charset="0"/>
              </a:rPr>
              <a:t>managerul memoriei virtuale;</a:t>
            </a:r>
          </a:p>
          <a:p>
            <a:pPr lvl="1">
              <a:buFontTx/>
              <a:buChar char="•"/>
            </a:pPr>
            <a:r>
              <a:rPr lang="ro-RO" altLang="en-US" sz="2500">
                <a:latin typeface="Times New Roman" pitchFamily="18" charset="0"/>
              </a:rPr>
              <a:t>monitorul de securitate.</a:t>
            </a:r>
            <a:endParaRPr lang="en-US" altLang="en-US" sz="2500">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Garamond" pitchFamily="18" charset="0"/>
              </a:rPr>
              <a:t>Structura</a:t>
            </a:r>
            <a:r>
              <a:rPr lang="en-US" altLang="en-US" sz="4400" b="1">
                <a:latin typeface="Garamond" pitchFamily="18" charset="0"/>
              </a:rPr>
              <a:t> SO</a:t>
            </a:r>
          </a:p>
        </p:txBody>
      </p:sp>
      <p:sp>
        <p:nvSpPr>
          <p:cNvPr id="21507" name="Text Box 3"/>
          <p:cNvSpPr txBox="1">
            <a:spLocks noChangeArrowheads="1"/>
          </p:cNvSpPr>
          <p:nvPr/>
        </p:nvSpPr>
        <p:spPr bwMode="auto">
          <a:xfrm>
            <a:off x="5257800" y="395288"/>
            <a:ext cx="33766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en-US" altLang="en-US" sz="2800" b="1">
                <a:solidFill>
                  <a:srgbClr val="FF0000"/>
                </a:solidFill>
                <a:latin typeface="Garamond" pitchFamily="18" charset="0"/>
              </a:rPr>
              <a:t>Managerul I/O</a:t>
            </a:r>
          </a:p>
        </p:txBody>
      </p:sp>
      <p:sp>
        <p:nvSpPr>
          <p:cNvPr id="21508"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a:p>
        </p:txBody>
      </p:sp>
      <p:sp>
        <p:nvSpPr>
          <p:cNvPr id="21509" name="Rectangle 5"/>
          <p:cNvSpPr>
            <a:spLocks noChangeArrowheads="1"/>
          </p:cNvSpPr>
          <p:nvPr/>
        </p:nvSpPr>
        <p:spPr bwMode="auto">
          <a:xfrm>
            <a:off x="609600" y="1448932"/>
            <a:ext cx="83058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en-US" altLang="en-US" sz="2200" b="1" i="1" dirty="0" err="1">
                <a:latin typeface="Times New Roman" pitchFamily="18" charset="0"/>
              </a:rPr>
              <a:t>Managerul</a:t>
            </a:r>
            <a:r>
              <a:rPr lang="en-US" altLang="en-US" sz="2200" b="1" i="1" dirty="0">
                <a:latin typeface="Times New Roman" pitchFamily="18" charset="0"/>
              </a:rPr>
              <a:t> I/O </a:t>
            </a:r>
            <a:endParaRPr lang="ro-RO" altLang="en-US" sz="2200" dirty="0">
              <a:latin typeface="Times New Roman" pitchFamily="18" charset="0"/>
            </a:endParaRPr>
          </a:p>
          <a:p>
            <a:r>
              <a:rPr lang="ro-RO" altLang="en-US" sz="2200" dirty="0">
                <a:latin typeface="Times New Roman" pitchFamily="18" charset="0"/>
              </a:rPr>
              <a:t>Acesta are în sarcină administrarea tuturor intrărilor şi ieşirilor pentru sistemul de operare Windows. </a:t>
            </a:r>
            <a:endParaRPr lang="en-US" altLang="en-US" sz="2200" dirty="0">
              <a:latin typeface="Times New Roman" pitchFamily="18" charset="0"/>
            </a:endParaRPr>
          </a:p>
          <a:p>
            <a:endParaRPr lang="en-US" altLang="en-US" sz="2200" dirty="0">
              <a:latin typeface="Times New Roman" pitchFamily="18" charset="0"/>
            </a:endParaRPr>
          </a:p>
          <a:p>
            <a:r>
              <a:rPr lang="en-US" altLang="en-US" sz="2200" dirty="0" err="1">
                <a:latin typeface="Times New Roman" pitchFamily="18" charset="0"/>
              </a:rPr>
              <a:t>Managerul</a:t>
            </a:r>
            <a:r>
              <a:rPr lang="en-US" altLang="en-US" sz="2200" dirty="0">
                <a:latin typeface="Times New Roman" pitchFamily="18" charset="0"/>
              </a:rPr>
              <a:t> I/O </a:t>
            </a:r>
            <a:r>
              <a:rPr lang="ro-RO" altLang="en-US" sz="2200" dirty="0">
                <a:latin typeface="Times New Roman" pitchFamily="18" charset="0"/>
              </a:rPr>
              <a:t>este în mod special preocupat cu </a:t>
            </a:r>
            <a:r>
              <a:rPr lang="en-US" altLang="en-US" sz="2200" dirty="0" err="1">
                <a:latin typeface="Times New Roman" pitchFamily="18" charset="0"/>
              </a:rPr>
              <a:t>administrare</a:t>
            </a:r>
            <a:r>
              <a:rPr lang="ro-RO" altLang="en-US" sz="2200" dirty="0">
                <a:latin typeface="Times New Roman" pitchFamily="18" charset="0"/>
              </a:rPr>
              <a:t>a comunicaţiilor dintre driverele de echipament, driverele de reţea, managerul memoriei cache şi driverele sistemelor de fişiere.</a:t>
            </a:r>
            <a:endParaRPr lang="en-US" altLang="en-US" sz="2200" dirty="0">
              <a:latin typeface="Times New Roman" pitchFamily="18" charset="0"/>
            </a:endParaRPr>
          </a:p>
          <a:p>
            <a:endParaRPr lang="ro-RO" altLang="en-US" sz="2200" i="1" dirty="0">
              <a:latin typeface="Times New Roman" pitchFamily="18" charset="0"/>
            </a:endParaRPr>
          </a:p>
          <a:p>
            <a:r>
              <a:rPr lang="ro-RO" altLang="en-US" sz="2200" i="1" dirty="0">
                <a:latin typeface="Times New Roman" pitchFamily="18" charset="0"/>
              </a:rPr>
              <a:t>Driverele de echipament </a:t>
            </a:r>
            <a:r>
              <a:rPr lang="ro-RO" altLang="en-US" sz="2200" dirty="0">
                <a:latin typeface="Times New Roman" pitchFamily="18" charset="0"/>
              </a:rPr>
              <a:t>(sau drivere de echipament hardware) sunt scrise în special pentru a suporta anumite dispozitive periferice cum ar fi imprimanta, tastatura sau mouse-ul. Windows furnizează un mediu standardizat cuprins în managerul I/O în care aceste drivere pot rula. </a:t>
            </a:r>
            <a:endParaRPr lang="en-US" altLang="en-US" sz="2200" dirty="0">
              <a:latin typeface="Times New Roman" pitchFamily="18" charset="0"/>
            </a:endParaRPr>
          </a:p>
          <a:p>
            <a:endParaRPr lang="en-US" altLang="en-US" sz="2200" dirty="0">
              <a:latin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Garamond" pitchFamily="18" charset="0"/>
              </a:rPr>
              <a:t>Structura</a:t>
            </a:r>
            <a:r>
              <a:rPr lang="en-US" altLang="en-US" sz="4400" b="1">
                <a:latin typeface="Garamond" pitchFamily="18" charset="0"/>
              </a:rPr>
              <a:t> SO</a:t>
            </a:r>
          </a:p>
        </p:txBody>
      </p:sp>
      <p:sp>
        <p:nvSpPr>
          <p:cNvPr id="21507" name="Text Box 3"/>
          <p:cNvSpPr txBox="1">
            <a:spLocks noChangeArrowheads="1"/>
          </p:cNvSpPr>
          <p:nvPr/>
        </p:nvSpPr>
        <p:spPr bwMode="auto">
          <a:xfrm>
            <a:off x="5257800" y="395288"/>
            <a:ext cx="33766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en-US" altLang="en-US" sz="2800" b="1">
                <a:solidFill>
                  <a:srgbClr val="FF0000"/>
                </a:solidFill>
                <a:latin typeface="Garamond" pitchFamily="18" charset="0"/>
              </a:rPr>
              <a:t>Managerul I/O</a:t>
            </a:r>
          </a:p>
        </p:txBody>
      </p:sp>
      <p:sp>
        <p:nvSpPr>
          <p:cNvPr id="21508"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a:p>
        </p:txBody>
      </p:sp>
      <p:sp>
        <p:nvSpPr>
          <p:cNvPr id="21509" name="Rectangle 5"/>
          <p:cNvSpPr>
            <a:spLocks noChangeArrowheads="1"/>
          </p:cNvSpPr>
          <p:nvPr/>
        </p:nvSpPr>
        <p:spPr bwMode="auto">
          <a:xfrm>
            <a:off x="609600" y="1787486"/>
            <a:ext cx="83058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2200" dirty="0">
              <a:latin typeface="Times New Roman" pitchFamily="18" charset="0"/>
            </a:endParaRPr>
          </a:p>
          <a:p>
            <a:r>
              <a:rPr lang="ro-RO" altLang="en-US" sz="2200" dirty="0">
                <a:latin typeface="Times New Roman" pitchFamily="18" charset="0"/>
              </a:rPr>
              <a:t>Datorită acestui mediu standardizat driverele dispozitivelor periferice pot rula pe orice platformă care suportă Windows. Aceste drivere sunt scrise în C şi pot fi uşor modificate sau adăugate.</a:t>
            </a:r>
            <a:endParaRPr lang="en-US" altLang="en-US" sz="2200" dirty="0">
              <a:latin typeface="Times New Roman" pitchFamily="18" charset="0"/>
            </a:endParaRPr>
          </a:p>
          <a:p>
            <a:endParaRPr lang="ro-RO" altLang="en-US" sz="2200" dirty="0">
              <a:latin typeface="Times New Roman" pitchFamily="18" charset="0"/>
            </a:endParaRPr>
          </a:p>
          <a:p>
            <a:r>
              <a:rPr lang="ro-RO" altLang="en-US" sz="2200" dirty="0">
                <a:latin typeface="Times New Roman" pitchFamily="18" charset="0"/>
              </a:rPr>
              <a:t>Printre </a:t>
            </a:r>
            <a:r>
              <a:rPr lang="ro-RO" altLang="en-US" sz="2200" i="1" dirty="0">
                <a:latin typeface="Times New Roman" pitchFamily="18" charset="0"/>
              </a:rPr>
              <a:t>driverele de reţea </a:t>
            </a:r>
            <a:r>
              <a:rPr lang="ro-RO" altLang="en-US" sz="2200" dirty="0">
                <a:latin typeface="Times New Roman" pitchFamily="18" charset="0"/>
              </a:rPr>
              <a:t>existente în Windows</a:t>
            </a:r>
            <a:r>
              <a:rPr lang="en-US" altLang="en-US" sz="2200" dirty="0">
                <a:latin typeface="Times New Roman" pitchFamily="18" charset="0"/>
              </a:rPr>
              <a:t> </a:t>
            </a:r>
            <a:r>
              <a:rPr lang="ro-RO" altLang="en-US" sz="2200" dirty="0">
                <a:latin typeface="Times New Roman" pitchFamily="18" charset="0"/>
              </a:rPr>
              <a:t>se află următoarele:</a:t>
            </a:r>
          </a:p>
          <a:p>
            <a:r>
              <a:rPr lang="ro-RO" altLang="en-US" sz="2200" dirty="0">
                <a:latin typeface="Times New Roman" pitchFamily="18" charset="0"/>
              </a:rPr>
              <a:t>NetBIOS, redirector şi interfaţa server SMB cu aplicaţiile şi sistemul de fişiere</a:t>
            </a:r>
            <a:r>
              <a:rPr lang="en-US" altLang="en-US" sz="2200" dirty="0">
                <a:latin typeface="Times New Roman" pitchFamily="18" charset="0"/>
              </a:rPr>
              <a:t>.</a:t>
            </a:r>
          </a:p>
          <a:p>
            <a:endParaRPr lang="ro-RO" altLang="en-US" sz="2200" dirty="0">
              <a:latin typeface="Times New Roman" pitchFamily="18" charset="0"/>
            </a:endParaRPr>
          </a:p>
          <a:p>
            <a:r>
              <a:rPr lang="ro-RO" altLang="en-US" sz="2200" dirty="0">
                <a:latin typeface="Times New Roman" pitchFamily="18" charset="0"/>
              </a:rPr>
              <a:t>Protocoale de comunicaţie ca TCP/IP, NetBEUI, IPX/SPX furnizând servicii transport</a:t>
            </a:r>
            <a:r>
              <a:rPr lang="en-US" altLang="en-US" sz="2200" dirty="0">
                <a:latin typeface="Times New Roman" pitchFamily="18" charset="0"/>
              </a:rPr>
              <a:t>.</a:t>
            </a:r>
            <a:endParaRPr lang="ro-RO" altLang="en-US" sz="2200" dirty="0">
              <a:latin typeface="Times New Roman" pitchFamily="18" charset="0"/>
            </a:endParaRPr>
          </a:p>
        </p:txBody>
      </p:sp>
    </p:spTree>
    <p:extLst>
      <p:ext uri="{BB962C8B-B14F-4D97-AF65-F5344CB8AC3E}">
        <p14:creationId xmlns:p14="http://schemas.microsoft.com/office/powerpoint/2010/main" val="4244508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838200" y="1219200"/>
            <a:ext cx="800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lvl="1" algn="ctr">
              <a:spcBef>
                <a:spcPct val="20000"/>
              </a:spcBef>
              <a:buFont typeface="Arial Unicode MS" pitchFamily="34" charset="-128"/>
              <a:buNone/>
            </a:pPr>
            <a:r>
              <a:rPr lang="ro-RO" altLang="en-US" sz="2000" b="1">
                <a:latin typeface="Times New Roman" pitchFamily="18" charset="0"/>
              </a:rPr>
              <a:t>Structur</a:t>
            </a:r>
            <a:r>
              <a:rPr lang="en-US" altLang="en-US" sz="2000" b="1">
                <a:latin typeface="Times New Roman" pitchFamily="18" charset="0"/>
              </a:rPr>
              <a:t>a</a:t>
            </a:r>
            <a:r>
              <a:rPr lang="ro-RO" altLang="en-US" sz="2000" b="1">
                <a:latin typeface="Times New Roman" pitchFamily="18" charset="0"/>
              </a:rPr>
              <a:t> pe nivele</a:t>
            </a:r>
            <a:r>
              <a:rPr lang="en-US" altLang="en-US" sz="2000" b="1">
                <a:latin typeface="Times New Roman" pitchFamily="18" charset="0"/>
              </a:rPr>
              <a:t> UNIX:</a:t>
            </a:r>
            <a:endParaRPr lang="en-US" altLang="en-US" sz="2000">
              <a:latin typeface="Times New Roman" pitchFamily="18" charset="0"/>
            </a:endParaRPr>
          </a:p>
        </p:txBody>
      </p:sp>
      <p:pic>
        <p:nvPicPr>
          <p:cNvPr id="22531" name="Picture 14"/>
          <p:cNvPicPr>
            <a:picLocks noChangeAspect="1" noChangeArrowheads="1"/>
          </p:cNvPicPr>
          <p:nvPr/>
        </p:nvPicPr>
        <p:blipFill>
          <a:blip r:embed="rId2">
            <a:extLst>
              <a:ext uri="{28A0092B-C50C-407E-A947-70E740481C1C}">
                <a14:useLocalDpi xmlns:a14="http://schemas.microsoft.com/office/drawing/2010/main" val="0"/>
              </a:ext>
            </a:extLst>
          </a:blip>
          <a:srcRect l="1006" t="7187" r="1036" b="6862"/>
          <a:stretch>
            <a:fillRect/>
          </a:stretch>
        </p:blipFill>
        <p:spPr bwMode="auto">
          <a:xfrm>
            <a:off x="914400" y="1963738"/>
            <a:ext cx="7932738" cy="42672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2" name="Rectangle 16"/>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22533" name="Text Box 17"/>
          <p:cNvSpPr txBox="1">
            <a:spLocks noChangeArrowheads="1"/>
          </p:cNvSpPr>
          <p:nvPr/>
        </p:nvSpPr>
        <p:spPr bwMode="auto">
          <a:xfrm>
            <a:off x="5995988" y="196850"/>
            <a:ext cx="29194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dirty="0">
                <a:solidFill>
                  <a:srgbClr val="FF0000"/>
                </a:solidFill>
                <a:latin typeface="Times New Roman" pitchFamily="18" charset="0"/>
              </a:rPr>
              <a:t>Componente de sistem</a:t>
            </a:r>
            <a:r>
              <a:rPr lang="en-US" altLang="en-US" sz="2800" b="1" dirty="0">
                <a:solidFill>
                  <a:srgbClr val="FF0000"/>
                </a:solidFill>
                <a:latin typeface="Times New Roman" pitchFamily="18" charset="0"/>
              </a:rPr>
              <a:t> UNIX</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228600" y="1143000"/>
            <a:ext cx="8534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14350" indent="-514350">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pPr>
            <a:r>
              <a:rPr lang="ro-RO" altLang="en-US" sz="2000" dirty="0">
                <a:latin typeface="Times New Roman" pitchFamily="18" charset="0"/>
              </a:rPr>
              <a:t>Într-o “</a:t>
            </a:r>
            <a:r>
              <a:rPr lang="en-US" altLang="en-US" sz="2000" dirty="0">
                <a:latin typeface="Times New Roman" pitchFamily="18" charset="0"/>
              </a:rPr>
              <a:t>m</a:t>
            </a:r>
            <a:r>
              <a:rPr lang="ro-RO" altLang="en-US" sz="2000" dirty="0">
                <a:latin typeface="Times New Roman" pitchFamily="18" charset="0"/>
              </a:rPr>
              <a:t>aşină virtuală” fiecare proces pare să se execute pe propriul procesor şi cu propria memorie, echipamente, etc. </a:t>
            </a:r>
            <a:endParaRPr lang="en-US" altLang="en-US" sz="2000" dirty="0">
              <a:latin typeface="Times New Roman" pitchFamily="18" charset="0"/>
            </a:endParaRPr>
          </a:p>
          <a:p>
            <a:pPr algn="just">
              <a:spcBef>
                <a:spcPct val="20000"/>
              </a:spcBef>
              <a:buFont typeface="Arial Unicode MS" pitchFamily="34" charset="-128"/>
              <a:buNone/>
            </a:pPr>
            <a:r>
              <a:rPr lang="ro-RO" altLang="en-US" sz="2000" dirty="0">
                <a:latin typeface="Times New Roman" pitchFamily="18" charset="0"/>
              </a:rPr>
              <a:t>Resursele maşinii fizice sunt partajate.</a:t>
            </a:r>
            <a:r>
              <a:rPr lang="en-US" altLang="en-US" sz="2000" dirty="0">
                <a:latin typeface="Times New Roman" pitchFamily="18" charset="0"/>
              </a:rPr>
              <a:t> </a:t>
            </a:r>
            <a:r>
              <a:rPr lang="ro-RO" altLang="en-US" sz="2000" dirty="0">
                <a:latin typeface="Times New Roman" pitchFamily="18" charset="0"/>
              </a:rPr>
              <a:t>Echipamentele virtuale sunt </a:t>
            </a:r>
            <a:r>
              <a:rPr lang="en-US" altLang="en-US" sz="2000" dirty="0">
                <a:latin typeface="Times New Roman" pitchFamily="18" charset="0"/>
              </a:rPr>
              <a:t>“</a:t>
            </a:r>
            <a:r>
              <a:rPr lang="ro-RO" altLang="en-US" sz="2000" dirty="0">
                <a:latin typeface="Times New Roman" pitchFamily="18" charset="0"/>
              </a:rPr>
              <a:t>desprinse</a:t>
            </a:r>
            <a:r>
              <a:rPr lang="en-US" altLang="en-US" sz="2000" dirty="0">
                <a:latin typeface="Times New Roman" pitchFamily="18" charset="0"/>
              </a:rPr>
              <a:t>”</a:t>
            </a:r>
            <a:r>
              <a:rPr lang="ro-RO" altLang="en-US" sz="2000" dirty="0">
                <a:latin typeface="Times New Roman" pitchFamily="18" charset="0"/>
              </a:rPr>
              <a:t> din cele fizice</a:t>
            </a:r>
            <a:r>
              <a:rPr lang="en-US" altLang="en-US" sz="2000" dirty="0">
                <a:latin typeface="Times New Roman" pitchFamily="18" charset="0"/>
              </a:rPr>
              <a:t>. </a:t>
            </a:r>
            <a:r>
              <a:rPr lang="ro-RO" altLang="en-US" sz="2000" dirty="0">
                <a:latin typeface="Times New Roman" pitchFamily="18" charset="0"/>
              </a:rPr>
              <a:t>Discurile virtuale reprezintă submulţimi ale celor fizice.</a:t>
            </a:r>
            <a:endParaRPr lang="en-US" altLang="en-US" sz="2000" dirty="0">
              <a:latin typeface="Times New Roman" pitchFamily="18" charset="0"/>
            </a:endParaRPr>
          </a:p>
          <a:p>
            <a:pPr algn="just">
              <a:spcBef>
                <a:spcPct val="20000"/>
              </a:spcBef>
              <a:buFont typeface="Symbol" pitchFamily="18" charset="2"/>
              <a:buChar char="·"/>
            </a:pPr>
            <a:r>
              <a:rPr lang="en-US" altLang="en-US" sz="2000" dirty="0">
                <a:latin typeface="Times New Roman" pitchFamily="18" charset="0"/>
              </a:rPr>
              <a:t>U</a:t>
            </a:r>
            <a:r>
              <a:rPr lang="ro-RO" altLang="en-US" sz="2000" dirty="0">
                <a:latin typeface="Times New Roman" pitchFamily="18" charset="0"/>
              </a:rPr>
              <a:t>til în cazul rulării mai multor SO simultan pe aceeaşi maşină</a:t>
            </a:r>
            <a:r>
              <a:rPr lang="en-US" altLang="en-US" sz="2000">
                <a:latin typeface="Times New Roman" pitchFamily="18" charset="0"/>
              </a:rPr>
              <a:t>.</a:t>
            </a:r>
            <a:endParaRPr lang="en-US" altLang="en-US" sz="2000" dirty="0">
              <a:latin typeface="Times New Roman" pitchFamily="18" charset="0"/>
            </a:endParaRPr>
          </a:p>
        </p:txBody>
      </p:sp>
      <p:sp>
        <p:nvSpPr>
          <p:cNvPr id="23555" name="Rectangle 4"/>
          <p:cNvSpPr>
            <a:spLocks noChangeArrowheads="1"/>
          </p:cNvSpPr>
          <p:nvPr/>
        </p:nvSpPr>
        <p:spPr bwMode="auto">
          <a:xfrm>
            <a:off x="1828800" y="3886200"/>
            <a:ext cx="2438400" cy="762000"/>
          </a:xfrm>
          <a:prstGeom prst="rect">
            <a:avLst/>
          </a:prstGeom>
          <a:solidFill>
            <a:srgbClr val="FF66CC">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000" b="1">
                <a:latin typeface="Times New Roman" pitchFamily="18" charset="0"/>
              </a:rPr>
              <a:t>Utilizatorul v</a:t>
            </a:r>
            <a:r>
              <a:rPr lang="en-US" altLang="en-US" sz="2000" b="1">
                <a:latin typeface="Times New Roman" pitchFamily="18" charset="0"/>
              </a:rPr>
              <a:t>irtual</a:t>
            </a:r>
          </a:p>
        </p:txBody>
      </p:sp>
      <p:sp>
        <p:nvSpPr>
          <p:cNvPr id="23556" name="Rectangle 5"/>
          <p:cNvSpPr>
            <a:spLocks noChangeArrowheads="1"/>
          </p:cNvSpPr>
          <p:nvPr/>
        </p:nvSpPr>
        <p:spPr bwMode="auto">
          <a:xfrm>
            <a:off x="1828800" y="4648200"/>
            <a:ext cx="2438400" cy="762000"/>
          </a:xfrm>
          <a:prstGeom prst="rect">
            <a:avLst/>
          </a:prstGeom>
          <a:solidFill>
            <a:srgbClr val="CC66FF">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000" b="1">
                <a:latin typeface="Times New Roman" pitchFamily="18" charset="0"/>
              </a:rPr>
              <a:t>Maşina v</a:t>
            </a:r>
            <a:r>
              <a:rPr lang="en-US" altLang="en-US" sz="2000" b="1">
                <a:latin typeface="Times New Roman" pitchFamily="18" charset="0"/>
              </a:rPr>
              <a:t>irtual</a:t>
            </a:r>
            <a:r>
              <a:rPr lang="ro-RO" altLang="en-US" sz="2000" b="1">
                <a:latin typeface="Times New Roman" pitchFamily="18" charset="0"/>
              </a:rPr>
              <a:t>ă</a:t>
            </a:r>
            <a:endParaRPr lang="en-US" altLang="en-US" sz="2000" b="1">
              <a:latin typeface="Times New Roman" pitchFamily="18" charset="0"/>
            </a:endParaRPr>
          </a:p>
        </p:txBody>
      </p:sp>
      <p:sp>
        <p:nvSpPr>
          <p:cNvPr id="23557" name="Rectangle 6"/>
          <p:cNvSpPr>
            <a:spLocks noChangeArrowheads="1"/>
          </p:cNvSpPr>
          <p:nvPr/>
        </p:nvSpPr>
        <p:spPr bwMode="auto">
          <a:xfrm>
            <a:off x="1828800" y="5410200"/>
            <a:ext cx="2438400" cy="762000"/>
          </a:xfrm>
          <a:prstGeom prst="rect">
            <a:avLst/>
          </a:prstGeom>
          <a:solidFill>
            <a:srgbClr val="CC00CC">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000" b="1">
                <a:latin typeface="Times New Roman" pitchFamily="18" charset="0"/>
              </a:rPr>
              <a:t>Modul m</a:t>
            </a:r>
            <a:r>
              <a:rPr lang="en-US" altLang="en-US" sz="2000" b="1">
                <a:latin typeface="Times New Roman" pitchFamily="18" charset="0"/>
              </a:rPr>
              <a:t>onitor</a:t>
            </a:r>
          </a:p>
        </p:txBody>
      </p:sp>
      <p:sp>
        <p:nvSpPr>
          <p:cNvPr id="23558" name="Text Box 7"/>
          <p:cNvSpPr txBox="1">
            <a:spLocks noChangeArrowheads="1"/>
          </p:cNvSpPr>
          <p:nvPr/>
        </p:nvSpPr>
        <p:spPr bwMode="auto">
          <a:xfrm>
            <a:off x="5334000" y="434340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400" b="1">
                <a:latin typeface="Times New Roman" pitchFamily="18" charset="0"/>
              </a:rPr>
              <a:t>Utilizatorul fizic</a:t>
            </a:r>
            <a:endParaRPr lang="en-US" altLang="en-US" sz="2400" b="1">
              <a:latin typeface="Times New Roman" pitchFamily="18" charset="0"/>
            </a:endParaRPr>
          </a:p>
        </p:txBody>
      </p:sp>
      <p:sp>
        <p:nvSpPr>
          <p:cNvPr id="23559" name="Text Box 8"/>
          <p:cNvSpPr txBox="1">
            <a:spLocks noChangeArrowheads="1"/>
          </p:cNvSpPr>
          <p:nvPr/>
        </p:nvSpPr>
        <p:spPr bwMode="auto">
          <a:xfrm>
            <a:off x="5394325" y="5527675"/>
            <a:ext cx="191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r>
              <a:rPr lang="ro-RO" altLang="en-US" sz="2400" b="1">
                <a:latin typeface="Times New Roman" pitchFamily="18" charset="0"/>
              </a:rPr>
              <a:t>Maşina fizică</a:t>
            </a:r>
            <a:endParaRPr lang="en-US" altLang="en-US" sz="2400" b="1">
              <a:latin typeface="Times New Roman" pitchFamily="18" charset="0"/>
            </a:endParaRPr>
          </a:p>
        </p:txBody>
      </p:sp>
      <p:sp>
        <p:nvSpPr>
          <p:cNvPr id="23560" name="Line 9"/>
          <p:cNvSpPr>
            <a:spLocks noChangeShapeType="1"/>
          </p:cNvSpPr>
          <p:nvPr/>
        </p:nvSpPr>
        <p:spPr bwMode="auto">
          <a:xfrm>
            <a:off x="5105400" y="3810000"/>
            <a:ext cx="0" cy="1676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1" name="Line 10"/>
          <p:cNvSpPr>
            <a:spLocks noChangeShapeType="1"/>
          </p:cNvSpPr>
          <p:nvPr/>
        </p:nvSpPr>
        <p:spPr bwMode="auto">
          <a:xfrm>
            <a:off x="5105400" y="5486400"/>
            <a:ext cx="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Rectangle 18"/>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23563" name="Text Box 19"/>
          <p:cNvSpPr txBox="1">
            <a:spLocks noChangeArrowheads="1"/>
          </p:cNvSpPr>
          <p:nvPr/>
        </p:nvSpPr>
        <p:spPr bwMode="auto">
          <a:xfrm>
            <a:off x="5995988" y="152400"/>
            <a:ext cx="2919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dirty="0">
                <a:solidFill>
                  <a:srgbClr val="FF0000"/>
                </a:solidFill>
                <a:latin typeface="Times New Roman" pitchFamily="18" charset="0"/>
              </a:rPr>
              <a:t>Maşin</a:t>
            </a:r>
            <a:r>
              <a:rPr lang="en-US" altLang="en-US" sz="2800" b="1" dirty="0" err="1">
                <a:solidFill>
                  <a:srgbClr val="FF0000"/>
                </a:solidFill>
                <a:latin typeface="Times New Roman" pitchFamily="18" charset="0"/>
              </a:rPr>
              <a:t>i</a:t>
            </a:r>
            <a:r>
              <a:rPr lang="ro-RO" altLang="en-US" sz="2800" b="1" dirty="0">
                <a:solidFill>
                  <a:srgbClr val="FF0000"/>
                </a:solidFill>
                <a:latin typeface="Times New Roman" pitchFamily="18" charset="0"/>
              </a:rPr>
              <a:t> virtual</a:t>
            </a:r>
            <a:r>
              <a:rPr lang="en-US" altLang="en-US" sz="2800" b="1" dirty="0">
                <a:solidFill>
                  <a:srgbClr val="FF0000"/>
                </a:solidFill>
                <a:latin typeface="Times New Roman" pitchFamily="18" charset="0"/>
              </a:rPr>
              <a: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2"/>
          <p:cNvPicPr>
            <a:picLocks noChangeAspect="1" noChangeArrowheads="1"/>
          </p:cNvPicPr>
          <p:nvPr/>
        </p:nvPicPr>
        <p:blipFill>
          <a:blip r:embed="rId2">
            <a:extLst>
              <a:ext uri="{28A0092B-C50C-407E-A947-70E740481C1C}">
                <a14:useLocalDpi xmlns:a14="http://schemas.microsoft.com/office/drawing/2010/main" val="0"/>
              </a:ext>
            </a:extLst>
          </a:blip>
          <a:srcRect l="760" t="5832" r="1003" b="11989"/>
          <a:stretch>
            <a:fillRect/>
          </a:stretch>
        </p:blipFill>
        <p:spPr bwMode="auto">
          <a:xfrm>
            <a:off x="1219200" y="1482725"/>
            <a:ext cx="7361238" cy="4618038"/>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9" name="Rectangle 14"/>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4400" b="1">
                <a:latin typeface="Times New Roman" pitchFamily="18" charset="0"/>
              </a:rPr>
              <a:t>Structura</a:t>
            </a:r>
            <a:r>
              <a:rPr lang="en-US" altLang="en-US" sz="4400" b="1">
                <a:latin typeface="Times New Roman" pitchFamily="18" charset="0"/>
              </a:rPr>
              <a:t> SO</a:t>
            </a:r>
          </a:p>
        </p:txBody>
      </p:sp>
      <p:sp>
        <p:nvSpPr>
          <p:cNvPr id="24580" name="Text Box 15"/>
          <p:cNvSpPr txBox="1">
            <a:spLocks noChangeArrowheads="1"/>
          </p:cNvSpPr>
          <p:nvPr/>
        </p:nvSpPr>
        <p:spPr bwMode="auto">
          <a:xfrm>
            <a:off x="5715000" y="304800"/>
            <a:ext cx="2919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r>
              <a:rPr lang="ro-RO" altLang="en-US" sz="2800" b="1">
                <a:solidFill>
                  <a:srgbClr val="FF0000"/>
                </a:solidFill>
                <a:latin typeface="Times New Roman" pitchFamily="18" charset="0"/>
              </a:rPr>
              <a:t>Maşina virtuală</a:t>
            </a:r>
            <a:endParaRPr lang="en-US" altLang="en-US" sz="2800" b="1">
              <a:solidFill>
                <a:srgbClr val="FF0000"/>
              </a:solidFill>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38200" y="1524000"/>
            <a:ext cx="7467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14350" indent="-514350">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buClrTx/>
              <a:buFont typeface="Arial Unicode MS" pitchFamily="34" charset="-128"/>
              <a:buNone/>
            </a:pPr>
            <a:r>
              <a:rPr lang="en-US" altLang="en-US" sz="2500" b="1" dirty="0">
                <a:latin typeface="Times New Roman" pitchFamily="18" charset="0"/>
              </a:rPr>
              <a:t>Ex</a:t>
            </a:r>
            <a:r>
              <a:rPr lang="ro-RO" altLang="en-US" sz="2500" b="1" dirty="0">
                <a:latin typeface="Times New Roman" pitchFamily="18" charset="0"/>
              </a:rPr>
              <a:t>emple</a:t>
            </a:r>
            <a:r>
              <a:rPr lang="en-US" altLang="en-US" sz="2500" b="1" dirty="0">
                <a:latin typeface="Times New Roman" pitchFamily="18" charset="0"/>
              </a:rPr>
              <a:t> (free)</a:t>
            </a:r>
            <a:r>
              <a:rPr lang="ro-RO" altLang="en-US" sz="2500" b="1" dirty="0">
                <a:latin typeface="Times New Roman" pitchFamily="18" charset="0"/>
              </a:rPr>
              <a:t>:</a:t>
            </a:r>
            <a:r>
              <a:rPr lang="en-US" altLang="en-US" sz="2500" b="1" dirty="0">
                <a:latin typeface="Times New Roman" pitchFamily="18" charset="0"/>
              </a:rPr>
              <a:t> </a:t>
            </a:r>
            <a:r>
              <a:rPr lang="en-US" altLang="en-US" sz="2500" b="1" dirty="0" err="1">
                <a:latin typeface="Times New Roman" pitchFamily="18" charset="0"/>
              </a:rPr>
              <a:t>VirtualBox</a:t>
            </a:r>
            <a:r>
              <a:rPr lang="en-US" altLang="en-US" sz="2500" b="1" dirty="0">
                <a:latin typeface="Times New Roman" pitchFamily="18" charset="0"/>
              </a:rPr>
              <a:t> (Win/Mac/Linux), VMware (Win/Linux), QEMU (Linux) </a:t>
            </a:r>
          </a:p>
        </p:txBody>
      </p:sp>
      <p:sp>
        <p:nvSpPr>
          <p:cNvPr id="27651" name="Text Box 6"/>
          <p:cNvSpPr txBox="1">
            <a:spLocks noChangeArrowheads="1"/>
          </p:cNvSpPr>
          <p:nvPr/>
        </p:nvSpPr>
        <p:spPr bwMode="auto">
          <a:xfrm>
            <a:off x="1143000" y="2819400"/>
            <a:ext cx="716280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2500" b="1">
                <a:latin typeface="Times New Roman" pitchFamily="18" charset="0"/>
              </a:rPr>
              <a:t>VirtualBox (Sun/Oracle) - </a:t>
            </a:r>
            <a:r>
              <a:rPr lang="en-US" altLang="en-US" sz="2500" b="1">
                <a:solidFill>
                  <a:srgbClr val="990000"/>
                </a:solidFill>
                <a:latin typeface="Times New Roman" pitchFamily="18" charset="0"/>
              </a:rPr>
              <a:t>http://www.virtualbox.org/wiki/VirtualBox</a:t>
            </a:r>
          </a:p>
          <a:p>
            <a:pPr algn="ctr">
              <a:spcBef>
                <a:spcPct val="0"/>
              </a:spcBef>
              <a:buClrTx/>
              <a:buFontTx/>
              <a:buNone/>
            </a:pPr>
            <a:endParaRPr lang="en-US" altLang="en-US" sz="2500" b="1">
              <a:solidFill>
                <a:srgbClr val="CC00CC"/>
              </a:solidFill>
              <a:latin typeface="Times New Roman" pitchFamily="18" charset="0"/>
            </a:endParaRPr>
          </a:p>
          <a:p>
            <a:pPr algn="ctr">
              <a:spcBef>
                <a:spcPct val="0"/>
              </a:spcBef>
              <a:buClrTx/>
              <a:buFontTx/>
              <a:buNone/>
            </a:pPr>
            <a:r>
              <a:rPr lang="en-US" altLang="en-US" sz="2500" b="1">
                <a:latin typeface="Times New Roman" pitchFamily="18" charset="0"/>
              </a:rPr>
              <a:t>VMware - </a:t>
            </a:r>
            <a:r>
              <a:rPr lang="en-US" altLang="en-US" sz="2500" b="1">
                <a:solidFill>
                  <a:srgbClr val="990000"/>
                </a:solidFill>
                <a:latin typeface="Times New Roman" pitchFamily="18" charset="0"/>
              </a:rPr>
              <a:t>http://www.vmware.com/products/player/faqs.html</a:t>
            </a:r>
          </a:p>
          <a:p>
            <a:pPr algn="ctr">
              <a:spcBef>
                <a:spcPct val="0"/>
              </a:spcBef>
              <a:buClrTx/>
              <a:buFontTx/>
              <a:buNone/>
            </a:pPr>
            <a:r>
              <a:rPr lang="en-US" altLang="en-US" sz="2500" b="1">
                <a:latin typeface="Times New Roman" pitchFamily="18" charset="0"/>
              </a:rPr>
              <a:t> </a:t>
            </a:r>
          </a:p>
          <a:p>
            <a:pPr algn="ctr">
              <a:spcBef>
                <a:spcPct val="0"/>
              </a:spcBef>
              <a:buClrTx/>
              <a:buFontTx/>
              <a:buNone/>
            </a:pPr>
            <a:r>
              <a:rPr lang="en-US" altLang="en-US" sz="2500" b="1">
                <a:latin typeface="Times New Roman" pitchFamily="18" charset="0"/>
              </a:rPr>
              <a:t>QEMU – </a:t>
            </a:r>
            <a:r>
              <a:rPr lang="en-US" altLang="en-US" sz="2500" b="1">
                <a:solidFill>
                  <a:srgbClr val="990000"/>
                </a:solidFill>
                <a:latin typeface="Times New Roman" pitchFamily="18" charset="0"/>
              </a:rPr>
              <a:t>wiki.qemu.org</a:t>
            </a:r>
          </a:p>
          <a:p>
            <a:pPr algn="ctr">
              <a:spcBef>
                <a:spcPct val="0"/>
              </a:spcBef>
              <a:buClrTx/>
              <a:buFontTx/>
              <a:buNone/>
            </a:pPr>
            <a:endParaRPr lang="en-US" altLang="en-US" sz="2500" b="1">
              <a:latin typeface="Times New Roman" pitchFamily="18" charset="0"/>
            </a:endParaRPr>
          </a:p>
        </p:txBody>
      </p:sp>
      <p:sp>
        <p:nvSpPr>
          <p:cNvPr id="5"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err="1">
                <a:solidFill>
                  <a:srgbClr val="FF0000"/>
                </a:solidFill>
                <a:latin typeface="Cambria" panose="02040503050406030204" pitchFamily="18" charset="0"/>
              </a:rPr>
              <a:t>Aplica</a:t>
            </a:r>
            <a:r>
              <a:rPr lang="ro-RO" altLang="en-US" sz="2800" b="1" dirty="0">
                <a:solidFill>
                  <a:srgbClr val="FF0000"/>
                </a:solidFill>
                <a:latin typeface="Cambria" panose="02040503050406030204" pitchFamily="18" charset="0"/>
              </a:rPr>
              <a:t>ții de mașini virtuale</a:t>
            </a:r>
            <a:endParaRPr lang="en-US" altLang="en-US" sz="28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53072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fontScale="92500" lnSpcReduction="20000"/>
          </a:bodyPr>
          <a:lstStyle/>
          <a:p>
            <a:pPr marL="114300" indent="0" fontAlgn="auto">
              <a:spcAft>
                <a:spcPts val="0"/>
              </a:spcAft>
              <a:buNone/>
              <a:defRPr/>
            </a:pPr>
            <a:r>
              <a:rPr lang="en-US" altLang="en-US" sz="2800" b="1" dirty="0">
                <a:latin typeface="+mj-lt"/>
                <a:cs typeface="Times New Roman" pitchFamily="18" charset="0"/>
              </a:rPr>
              <a:t>find – </a:t>
            </a:r>
            <a:r>
              <a:rPr lang="en-US" altLang="en-US" sz="2800" dirty="0">
                <a:latin typeface="+mj-lt"/>
                <a:cs typeface="Times New Roman" pitchFamily="18" charset="0"/>
              </a:rPr>
              <a:t>used to find files corresponding to a certain criteria</a:t>
            </a:r>
          </a:p>
          <a:p>
            <a:pPr fontAlgn="auto">
              <a:spcAft>
                <a:spcPts val="0"/>
              </a:spcAft>
              <a:buFont typeface="Arial Unicode MS" pitchFamily="34" charset="-128"/>
              <a:buNone/>
              <a:defRPr/>
            </a:pPr>
            <a:r>
              <a:rPr lang="en-US" altLang="en-US" sz="2800" b="1" dirty="0">
                <a:latin typeface="+mj-lt"/>
                <a:cs typeface="Times New Roman" pitchFamily="18" charset="0"/>
              </a:rPr>
              <a:t>find  </a:t>
            </a:r>
            <a:r>
              <a:rPr lang="en-US" altLang="en-US" sz="2800" i="1" dirty="0" err="1">
                <a:latin typeface="+mj-lt"/>
                <a:cs typeface="Times New Roman" pitchFamily="18" charset="0"/>
              </a:rPr>
              <a:t>starting_dir</a:t>
            </a:r>
            <a:r>
              <a:rPr lang="en-US" altLang="en-US" sz="2800" dirty="0">
                <a:latin typeface="+mj-lt"/>
                <a:cs typeface="Times New Roman" pitchFamily="18" charset="0"/>
              </a:rPr>
              <a:t>  </a:t>
            </a:r>
            <a:r>
              <a:rPr lang="en-US" altLang="en-US" sz="2800" i="1" dirty="0" err="1">
                <a:latin typeface="+mj-lt"/>
                <a:cs typeface="Times New Roman" pitchFamily="18" charset="0"/>
              </a:rPr>
              <a:t>matching_criteria</a:t>
            </a:r>
            <a:r>
              <a:rPr lang="en-US" altLang="en-US" sz="2800" dirty="0">
                <a:latin typeface="+mj-lt"/>
                <a:cs typeface="Times New Roman" pitchFamily="18" charset="0"/>
              </a:rPr>
              <a:t>  [</a:t>
            </a:r>
            <a:r>
              <a:rPr lang="en-US" altLang="en-US" sz="2800" i="1" dirty="0">
                <a:latin typeface="+mj-lt"/>
                <a:cs typeface="Times New Roman" pitchFamily="18" charset="0"/>
              </a:rPr>
              <a:t>options</a:t>
            </a:r>
            <a:r>
              <a:rPr lang="en-US" altLang="en-US" sz="2800" dirty="0">
                <a:latin typeface="+mj-lt"/>
                <a:cs typeface="Times New Roman" pitchFamily="18" charset="0"/>
              </a:rPr>
              <a:t>]</a:t>
            </a:r>
          </a:p>
          <a:p>
            <a:pPr fontAlgn="auto">
              <a:spcAft>
                <a:spcPts val="0"/>
              </a:spcAft>
              <a:buFont typeface="Arial Unicode MS" pitchFamily="34" charset="-128"/>
              <a:buNone/>
              <a:defRPr/>
            </a:pPr>
            <a:r>
              <a:rPr lang="en-US" sz="2400" dirty="0"/>
              <a:t>find [starting directory] [search option] [search criteria] [result option]</a:t>
            </a:r>
            <a:br>
              <a:rPr lang="en-US" sz="2400" dirty="0"/>
            </a:b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altLang="en-US" sz="2800" dirty="0">
                <a:latin typeface="+mj-lt"/>
                <a:cs typeface="Times New Roman" pitchFamily="18" charset="0"/>
              </a:rPr>
              <a:t>Examples:</a:t>
            </a:r>
          </a:p>
          <a:p>
            <a:pPr fontAlgn="auto">
              <a:spcAft>
                <a:spcPts val="0"/>
              </a:spcAft>
              <a:buFont typeface="Arial Unicode MS" pitchFamily="34" charset="-128"/>
              <a:buNone/>
              <a:defRPr/>
            </a:pPr>
            <a:r>
              <a:rPr lang="en-US" altLang="en-US" sz="2800" dirty="0">
                <a:latin typeface="+mj-lt"/>
                <a:cs typeface="Times New Roman" pitchFamily="18" charset="0"/>
              </a:rPr>
              <a:t>find /</a:t>
            </a:r>
            <a:r>
              <a:rPr lang="en-US" altLang="en-US" sz="2800" dirty="0" err="1">
                <a:latin typeface="+mj-lt"/>
                <a:cs typeface="Times New Roman" pitchFamily="18" charset="0"/>
              </a:rPr>
              <a:t>usr</a:t>
            </a:r>
            <a:r>
              <a:rPr lang="en-US" altLang="en-US" sz="2800" dirty="0">
                <a:latin typeface="+mj-lt"/>
                <a:cs typeface="Times New Roman" pitchFamily="18" charset="0"/>
              </a:rPr>
              <a:t> –name </a:t>
            </a:r>
            <a:r>
              <a:rPr lang="en-US" altLang="en-US" sz="2800" dirty="0" err="1">
                <a:latin typeface="+mj-lt"/>
                <a:cs typeface="Times New Roman" pitchFamily="18" charset="0"/>
              </a:rPr>
              <a:t>startx</a:t>
            </a: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sz="2800" dirty="0">
                <a:latin typeface="+mj-lt"/>
              </a:rPr>
              <a:t>find /</a:t>
            </a:r>
            <a:r>
              <a:rPr lang="en-US" sz="2800" dirty="0" err="1">
                <a:latin typeface="+mj-lt"/>
              </a:rPr>
              <a:t>etc</a:t>
            </a:r>
            <a:r>
              <a:rPr lang="en-US" sz="2800" dirty="0">
                <a:latin typeface="+mj-lt"/>
              </a:rPr>
              <a:t> -name hosts 2&gt; errors.txt </a:t>
            </a:r>
          </a:p>
          <a:p>
            <a:pPr fontAlgn="auto">
              <a:spcAft>
                <a:spcPts val="0"/>
              </a:spcAft>
              <a:buFont typeface="Arial Unicode MS" pitchFamily="34" charset="-128"/>
              <a:buNone/>
              <a:defRPr/>
            </a:pPr>
            <a:r>
              <a:rPr lang="en-US" sz="2800" dirty="0">
                <a:latin typeface="+mj-lt"/>
              </a:rPr>
              <a:t>find /</a:t>
            </a:r>
            <a:r>
              <a:rPr lang="en-US" sz="2800" dirty="0" err="1">
                <a:latin typeface="+mj-lt"/>
              </a:rPr>
              <a:t>etc</a:t>
            </a:r>
            <a:r>
              <a:rPr lang="en-US" sz="2800" dirty="0">
                <a:latin typeface="+mj-lt"/>
              </a:rPr>
              <a:t> -name hosts 2&gt; /dev/null </a:t>
            </a:r>
          </a:p>
          <a:p>
            <a:pPr fontAlgn="auto">
              <a:spcAft>
                <a:spcPts val="0"/>
              </a:spcAft>
              <a:buFont typeface="Arial Unicode MS" pitchFamily="34" charset="-128"/>
              <a:buNone/>
              <a:defRPr/>
            </a:pPr>
            <a:r>
              <a:rPr lang="en-US" sz="2800" dirty="0">
                <a:latin typeface="+mj-lt"/>
              </a:rPr>
              <a:t>find /</a:t>
            </a:r>
            <a:r>
              <a:rPr lang="en-US" sz="2800" dirty="0" err="1">
                <a:latin typeface="+mj-lt"/>
              </a:rPr>
              <a:t>etc</a:t>
            </a:r>
            <a:r>
              <a:rPr lang="en-US" sz="2800" dirty="0">
                <a:latin typeface="+mj-lt"/>
              </a:rPr>
              <a:t> -name hosts -ls 2&gt; /dev/null </a:t>
            </a: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altLang="en-US" sz="2800" dirty="0">
                <a:latin typeface="+mj-lt"/>
                <a:cs typeface="Times New Roman" pitchFamily="18" charset="0"/>
              </a:rPr>
              <a:t>find /</a:t>
            </a:r>
            <a:r>
              <a:rPr lang="en-US" altLang="en-US" sz="2800" dirty="0" err="1">
                <a:latin typeface="+mj-lt"/>
                <a:cs typeface="Times New Roman" pitchFamily="18" charset="0"/>
              </a:rPr>
              <a:t>usr</a:t>
            </a:r>
            <a:r>
              <a:rPr lang="en-US" altLang="en-US" sz="2800" dirty="0">
                <a:latin typeface="+mj-lt"/>
                <a:cs typeface="Times New Roman" pitchFamily="18" charset="0"/>
              </a:rPr>
              <a:t> –name ‘*</a:t>
            </a:r>
            <a:r>
              <a:rPr lang="en-US" altLang="en-US" sz="2800" dirty="0" err="1">
                <a:latin typeface="+mj-lt"/>
                <a:cs typeface="Times New Roman" pitchFamily="18" charset="0"/>
              </a:rPr>
              <a:t>tif</a:t>
            </a:r>
            <a:r>
              <a:rPr lang="en-US" altLang="en-US" sz="2800" dirty="0">
                <a:latin typeface="+mj-lt"/>
                <a:cs typeface="Times New Roman" pitchFamily="18" charset="0"/>
              </a:rPr>
              <a:t>’</a:t>
            </a:r>
          </a:p>
          <a:p>
            <a:pPr fontAlgn="auto">
              <a:spcAft>
                <a:spcPts val="0"/>
              </a:spcAft>
              <a:buFont typeface="Arial Unicode MS" pitchFamily="34" charset="-128"/>
              <a:buNone/>
              <a:defRPr/>
            </a:pPr>
            <a:r>
              <a:rPr lang="en-US" altLang="en-US" sz="2800" dirty="0">
                <a:latin typeface="+mj-lt"/>
                <a:cs typeface="Times New Roman" pitchFamily="18" charset="0"/>
              </a:rPr>
              <a:t>find . –name dir05 –type d (d – directory, f - file)</a:t>
            </a: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4</a:t>
            </a:fld>
            <a:endParaRPr lang="en-US" altLang="en-US" sz="1800">
              <a:solidFill>
                <a:srgbClr val="FFFFFF"/>
              </a:solidFill>
            </a:endParaRPr>
          </a:p>
        </p:txBody>
      </p:sp>
      <p:sp>
        <p:nvSpPr>
          <p:cNvPr id="2" name="TextBox 1"/>
          <p:cNvSpPr txBox="1"/>
          <p:nvPr/>
        </p:nvSpPr>
        <p:spPr>
          <a:xfrm>
            <a:off x="1752600" y="284163"/>
            <a:ext cx="5541517" cy="600164"/>
          </a:xfrm>
          <a:prstGeom prst="rect">
            <a:avLst/>
          </a:prstGeom>
          <a:noFill/>
        </p:spPr>
        <p:txBody>
          <a:bodyPr wrap="none">
            <a:spAutoFit/>
          </a:bodyPr>
          <a:lstStyle/>
          <a:p>
            <a:pPr>
              <a:defRPr/>
            </a:pPr>
            <a:r>
              <a:rPr lang="en-US" sz="3300" b="1" dirty="0">
                <a:solidFill>
                  <a:srgbClr val="2F2B20"/>
                </a:solidFill>
                <a:latin typeface="Cambria"/>
              </a:rPr>
              <a:t>New Unix/Linux commands</a:t>
            </a:r>
          </a:p>
        </p:txBody>
      </p:sp>
    </p:spTree>
    <p:extLst>
      <p:ext uri="{BB962C8B-B14F-4D97-AF65-F5344CB8AC3E}">
        <p14:creationId xmlns:p14="http://schemas.microsoft.com/office/powerpoint/2010/main" val="284966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381000" y="914400"/>
            <a:ext cx="8229600" cy="5181600"/>
          </a:xfrm>
        </p:spPr>
        <p:txBody>
          <a:bodyPr rtlCol="0">
            <a:normAutofit fontScale="92500" lnSpcReduction="10000"/>
          </a:bodyPr>
          <a:lstStyle/>
          <a:p>
            <a:pPr fontAlgn="auto">
              <a:spcAft>
                <a:spcPts val="0"/>
              </a:spcAft>
              <a:buFont typeface="Arial Unicode MS" pitchFamily="34" charset="-128"/>
              <a:buNone/>
              <a:defRPr/>
            </a:pPr>
            <a:r>
              <a:rPr lang="en-US" altLang="en-US" sz="2800" dirty="0">
                <a:latin typeface="+mj-lt"/>
                <a:cs typeface="Times New Roman" pitchFamily="18" charset="0"/>
              </a:rPr>
              <a:t>Search files by size:</a:t>
            </a:r>
          </a:p>
          <a:p>
            <a:pPr fontAlgn="auto">
              <a:spcAft>
                <a:spcPts val="0"/>
              </a:spcAft>
              <a:buFont typeface="Arial Unicode MS" pitchFamily="34" charset="-128"/>
              <a:buNone/>
              <a:defRPr/>
            </a:pPr>
            <a:r>
              <a:rPr lang="en-US" altLang="en-US" sz="2800" dirty="0">
                <a:latin typeface="+mj-lt"/>
                <a:cs typeface="Times New Roman" pitchFamily="18" charset="0"/>
              </a:rPr>
              <a:t>find /</a:t>
            </a:r>
            <a:r>
              <a:rPr lang="en-US" altLang="en-US" sz="2800" dirty="0" err="1">
                <a:latin typeface="+mj-lt"/>
                <a:cs typeface="Times New Roman" pitchFamily="18" charset="0"/>
              </a:rPr>
              <a:t>etc</a:t>
            </a:r>
            <a:r>
              <a:rPr lang="en-US" altLang="en-US" sz="2800" dirty="0">
                <a:latin typeface="+mj-lt"/>
                <a:cs typeface="Times New Roman" pitchFamily="18" charset="0"/>
              </a:rPr>
              <a:t> –size +300 (size </a:t>
            </a:r>
            <a:r>
              <a:rPr lang="en-US" altLang="en-US" sz="2800" i="1" dirty="0">
                <a:latin typeface="+mj-lt"/>
                <a:cs typeface="Times New Roman" pitchFamily="18" charset="0"/>
              </a:rPr>
              <a:t>more </a:t>
            </a:r>
            <a:r>
              <a:rPr lang="en-US" altLang="en-US" sz="2800" dirty="0">
                <a:latin typeface="+mj-lt"/>
                <a:cs typeface="Times New Roman" pitchFamily="18" charset="0"/>
              </a:rPr>
              <a:t>than 300 blocks – one block is 512 bytes)</a:t>
            </a:r>
          </a:p>
          <a:p>
            <a:pPr fontAlgn="auto">
              <a:spcAft>
                <a:spcPts val="0"/>
              </a:spcAft>
              <a:buFont typeface="Arial Unicode MS" pitchFamily="34" charset="-128"/>
              <a:buNone/>
              <a:defRPr/>
            </a:pPr>
            <a:r>
              <a:rPr lang="en-US" sz="2400" dirty="0"/>
              <a:t>When you specify a file size, you can give the size in bytes (c), kilobytes (k), megabytes (M) or gigabytes (G)</a:t>
            </a: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sz="2800" b="1" dirty="0" err="1"/>
              <a:t>sysadmin@localhost</a:t>
            </a:r>
            <a:r>
              <a:rPr lang="en-US" sz="2800" b="1" dirty="0"/>
              <a:t>:~$</a:t>
            </a:r>
            <a:r>
              <a:rPr lang="en-US" sz="2800" dirty="0"/>
              <a:t> find /</a:t>
            </a:r>
            <a:r>
              <a:rPr lang="en-US" sz="2800" dirty="0" err="1"/>
              <a:t>etc</a:t>
            </a:r>
            <a:r>
              <a:rPr lang="en-US" sz="2800" dirty="0"/>
              <a:t> -size 10c -ls 2&gt;/dev/null (finds files that are exactly 10 bytes large)</a:t>
            </a:r>
            <a:br>
              <a:rPr lang="en-US" sz="2800" dirty="0"/>
            </a:b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altLang="en-US" sz="2800" dirty="0">
                <a:latin typeface="+mj-lt"/>
                <a:cs typeface="Times New Roman" pitchFamily="18" charset="0"/>
              </a:rPr>
              <a:t>find . –</a:t>
            </a:r>
            <a:r>
              <a:rPr lang="en-US" altLang="en-US" sz="2800" dirty="0" err="1">
                <a:latin typeface="+mj-lt"/>
                <a:cs typeface="Times New Roman" pitchFamily="18" charset="0"/>
              </a:rPr>
              <a:t>mtime</a:t>
            </a:r>
            <a:r>
              <a:rPr lang="en-US" altLang="en-US" sz="2800" dirty="0">
                <a:latin typeface="+mj-lt"/>
                <a:cs typeface="Times New Roman" pitchFamily="18" charset="0"/>
              </a:rPr>
              <a:t> +5</a:t>
            </a:r>
            <a:r>
              <a:rPr lang="en-US" altLang="en-US" sz="2800" i="1" dirty="0">
                <a:latin typeface="+mj-lt"/>
                <a:cs typeface="Times New Roman" pitchFamily="18" charset="0"/>
              </a:rPr>
              <a:t> </a:t>
            </a:r>
          </a:p>
          <a:p>
            <a:pPr fontAlgn="auto">
              <a:spcAft>
                <a:spcPts val="0"/>
              </a:spcAft>
              <a:buFont typeface="Arial Unicode MS" pitchFamily="34" charset="-128"/>
              <a:buNone/>
              <a:defRPr/>
            </a:pPr>
            <a:r>
              <a:rPr lang="en-US" altLang="en-US" sz="2800" i="1" dirty="0">
                <a:latin typeface="+mj-lt"/>
                <a:cs typeface="Times New Roman" pitchFamily="18" charset="0"/>
              </a:rPr>
              <a:t>(matches files modified more than 5 days ago)</a:t>
            </a:r>
          </a:p>
          <a:p>
            <a:pPr fontAlgn="auto">
              <a:spcAft>
                <a:spcPts val="0"/>
              </a:spcAft>
              <a:buFont typeface="Arial Unicode MS" pitchFamily="34" charset="-128"/>
              <a:buNone/>
              <a:defRPr/>
            </a:pPr>
            <a:r>
              <a:rPr lang="en-US" altLang="en-US" sz="2800" dirty="0">
                <a:latin typeface="+mj-lt"/>
                <a:cs typeface="Times New Roman" pitchFamily="18" charset="0"/>
              </a:rPr>
              <a:t>find ~ –perm 777</a:t>
            </a:r>
          </a:p>
          <a:p>
            <a:pPr fontAlgn="auto">
              <a:spcAft>
                <a:spcPts val="0"/>
              </a:spcAft>
              <a:buFont typeface="Arial Unicode MS" pitchFamily="34" charset="-128"/>
              <a:buNone/>
              <a:defRPr/>
            </a:pPr>
            <a:r>
              <a:rPr lang="en-US" altLang="en-US" sz="2800" dirty="0">
                <a:latin typeface="+mj-lt"/>
                <a:cs typeface="Times New Roman" pitchFamily="18" charset="0"/>
              </a:rPr>
              <a:t>find ~ –user stud03 –ls &gt; listastud03</a:t>
            </a: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5</a:t>
            </a:fld>
            <a:endParaRPr lang="en-US" altLang="en-US" sz="1800">
              <a:solidFill>
                <a:srgbClr val="FFFFFF"/>
              </a:solidFill>
            </a:endParaRPr>
          </a:p>
        </p:txBody>
      </p:sp>
      <p:sp>
        <p:nvSpPr>
          <p:cNvPr id="2" name="TextBox 1"/>
          <p:cNvSpPr txBox="1"/>
          <p:nvPr/>
        </p:nvSpPr>
        <p:spPr>
          <a:xfrm>
            <a:off x="2726271" y="284163"/>
            <a:ext cx="2912529" cy="600164"/>
          </a:xfrm>
          <a:prstGeom prst="rect">
            <a:avLst/>
          </a:prstGeom>
          <a:noFill/>
        </p:spPr>
        <p:txBody>
          <a:bodyPr wrap="none">
            <a:spAutoFit/>
          </a:bodyPr>
          <a:lstStyle/>
          <a:p>
            <a:pPr>
              <a:defRPr/>
            </a:pPr>
            <a:r>
              <a:rPr lang="en-US" sz="3300" b="1" i="1" dirty="0">
                <a:solidFill>
                  <a:srgbClr val="2F2B20"/>
                </a:solidFill>
                <a:latin typeface="Cambria"/>
              </a:rPr>
              <a:t>find command</a:t>
            </a:r>
          </a:p>
        </p:txBody>
      </p:sp>
    </p:spTree>
    <p:extLst>
      <p:ext uri="{BB962C8B-B14F-4D97-AF65-F5344CB8AC3E}">
        <p14:creationId xmlns:p14="http://schemas.microsoft.com/office/powerpoint/2010/main" val="162867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Using multiple options for </a:t>
            </a:r>
            <a:r>
              <a:rPr lang="en-US" sz="3300" i="1" dirty="0"/>
              <a:t>find </a:t>
            </a:r>
            <a:r>
              <a:rPr lang="en-US" sz="3300" dirty="0"/>
              <a:t>command</a:t>
            </a:r>
          </a:p>
        </p:txBody>
      </p:sp>
      <p:sp>
        <p:nvSpPr>
          <p:cNvPr id="3" name="Content Placeholder 2"/>
          <p:cNvSpPr>
            <a:spLocks noGrp="1"/>
          </p:cNvSpPr>
          <p:nvPr>
            <p:ph idx="1"/>
          </p:nvPr>
        </p:nvSpPr>
        <p:spPr>
          <a:xfrm>
            <a:off x="457200" y="1600200"/>
            <a:ext cx="8153400" cy="4800600"/>
          </a:xfrm>
        </p:spPr>
        <p:txBody>
          <a:bodyPr/>
          <a:lstStyle/>
          <a:p>
            <a:pPr marL="114300" indent="0">
              <a:buNone/>
            </a:pPr>
            <a:r>
              <a:rPr lang="en-US" dirty="0"/>
              <a:t>If you use multiple options, they act as an "and", meaning for a match to occur, all of the criteria must match, not just one. </a:t>
            </a:r>
          </a:p>
          <a:p>
            <a:pPr marL="114300" indent="0">
              <a:buNone/>
            </a:pPr>
            <a:r>
              <a:rPr lang="en-US" dirty="0"/>
              <a:t>As an example, the following command will display all files in the /</a:t>
            </a:r>
            <a:r>
              <a:rPr lang="en-US" dirty="0" err="1"/>
              <a:t>etc</a:t>
            </a:r>
            <a:r>
              <a:rPr lang="en-US" dirty="0"/>
              <a:t> directory structure that are 10 bytes in size </a:t>
            </a:r>
            <a:r>
              <a:rPr lang="en-US" i="1" dirty="0"/>
              <a:t>and</a:t>
            </a:r>
            <a:r>
              <a:rPr lang="en-US" dirty="0"/>
              <a:t> are plain files:</a:t>
            </a:r>
          </a:p>
          <a:p>
            <a:pPr marL="114300" indent="0">
              <a:buNone/>
            </a:pPr>
            <a:r>
              <a:rPr lang="en-US" b="1" dirty="0" err="1"/>
              <a:t>sysadmin@localhost</a:t>
            </a:r>
            <a:r>
              <a:rPr lang="en-US" b="1" dirty="0">
                <a:effectLst/>
              </a:rPr>
              <a:t>:</a:t>
            </a:r>
            <a:r>
              <a:rPr lang="en-US" b="1" dirty="0"/>
              <a:t>~</a:t>
            </a:r>
            <a:r>
              <a:rPr lang="en-US" b="1" dirty="0">
                <a:effectLst/>
              </a:rPr>
              <a:t>$</a:t>
            </a:r>
            <a:r>
              <a:rPr lang="en-US" dirty="0"/>
              <a:t> find /</a:t>
            </a:r>
            <a:r>
              <a:rPr lang="en-US" dirty="0" err="1"/>
              <a:t>etc</a:t>
            </a:r>
            <a:r>
              <a:rPr lang="en-US" dirty="0"/>
              <a:t> -size 10c -type f -ls 2&gt;/dev/null </a:t>
            </a:r>
          </a:p>
          <a:p>
            <a:pPr marL="114300" indent="0">
              <a:buNone/>
            </a:pPr>
            <a:r>
              <a:rPr lang="en-US" dirty="0"/>
              <a:t>432 4 -</a:t>
            </a:r>
            <a:r>
              <a:rPr lang="en-US" dirty="0" err="1"/>
              <a:t>rw</a:t>
            </a:r>
            <a:r>
              <a:rPr lang="en-US" dirty="0"/>
              <a:t>-r--r-- 1 root </a:t>
            </a:r>
            <a:r>
              <a:rPr lang="en-US" dirty="0" err="1"/>
              <a:t>root</a:t>
            </a:r>
            <a:r>
              <a:rPr lang="en-US" dirty="0"/>
              <a:t> 10 Jan 28 2015 /</a:t>
            </a:r>
            <a:r>
              <a:rPr lang="en-US" dirty="0" err="1"/>
              <a:t>etc</a:t>
            </a:r>
            <a:r>
              <a:rPr lang="en-US" dirty="0"/>
              <a:t>/</a:t>
            </a:r>
            <a:r>
              <a:rPr lang="en-US" dirty="0" err="1"/>
              <a:t>adjtime</a:t>
            </a:r>
            <a:r>
              <a:rPr lang="en-US" dirty="0"/>
              <a:t> </a:t>
            </a:r>
          </a:p>
          <a:p>
            <a:pPr marL="114300" indent="0">
              <a:buNone/>
            </a:pPr>
            <a:r>
              <a:rPr lang="en-US" dirty="0"/>
              <a:t>73468 4 -</a:t>
            </a:r>
            <a:r>
              <a:rPr lang="en-US" dirty="0" err="1"/>
              <a:t>rw</a:t>
            </a:r>
            <a:r>
              <a:rPr lang="en-US" dirty="0"/>
              <a:t>-r--r-- 1 root </a:t>
            </a:r>
            <a:r>
              <a:rPr lang="en-US" dirty="0" err="1"/>
              <a:t>root</a:t>
            </a:r>
            <a:r>
              <a:rPr lang="en-US" dirty="0"/>
              <a:t> 10 Nov 16 20:42 /</a:t>
            </a:r>
            <a:r>
              <a:rPr lang="en-US" dirty="0" err="1"/>
              <a:t>etc</a:t>
            </a:r>
            <a:r>
              <a:rPr lang="en-US" dirty="0"/>
              <a:t>/hostname</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6</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89796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br>
              <a:rPr lang="en-US" sz="3300" dirty="0"/>
            </a:br>
            <a:br>
              <a:rPr lang="en-US" sz="3300" dirty="0"/>
            </a:br>
            <a:r>
              <a:rPr lang="en-US" sz="3300" dirty="0"/>
              <a:t>Using the </a:t>
            </a:r>
            <a:r>
              <a:rPr lang="en-US" sz="3300" i="1" dirty="0"/>
              <a:t>cut</a:t>
            </a:r>
            <a:r>
              <a:rPr lang="en-US" sz="3300" dirty="0"/>
              <a:t> Command to Filter File Contents</a:t>
            </a:r>
            <a:br>
              <a:rPr lang="en-US" sz="3300" dirty="0"/>
            </a:br>
            <a:br>
              <a:rPr lang="en-US" sz="3300" dirty="0"/>
            </a:br>
            <a:endParaRPr lang="en-US" sz="3300" dirty="0"/>
          </a:p>
        </p:txBody>
      </p:sp>
      <p:sp>
        <p:nvSpPr>
          <p:cNvPr id="3" name="Content Placeholder 2"/>
          <p:cNvSpPr>
            <a:spLocks noGrp="1"/>
          </p:cNvSpPr>
          <p:nvPr>
            <p:ph idx="1"/>
          </p:nvPr>
        </p:nvSpPr>
        <p:spPr>
          <a:xfrm>
            <a:off x="457200" y="1600200"/>
            <a:ext cx="7772400" cy="4800600"/>
          </a:xfrm>
        </p:spPr>
        <p:txBody>
          <a:bodyPr/>
          <a:lstStyle/>
          <a:p>
            <a:pPr marL="114300" indent="0">
              <a:buNone/>
            </a:pPr>
            <a:r>
              <a:rPr lang="en-US" dirty="0"/>
              <a:t>The </a:t>
            </a:r>
            <a:r>
              <a:rPr lang="en-US" i="1" dirty="0"/>
              <a:t>cut</a:t>
            </a:r>
            <a:r>
              <a:rPr lang="en-US" dirty="0"/>
              <a:t> command can extract columns of text from a file or standard input. A primary use of the cut command is for working with delimited database files. </a:t>
            </a:r>
          </a:p>
          <a:p>
            <a:pPr marL="114300" indent="0">
              <a:buNone/>
            </a:pPr>
            <a:r>
              <a:rPr lang="en-US" b="1" dirty="0" err="1"/>
              <a:t>sysadmin@localhost</a:t>
            </a:r>
            <a:r>
              <a:rPr lang="en-US" b="1" dirty="0">
                <a:effectLst/>
              </a:rPr>
              <a:t>:</a:t>
            </a:r>
            <a:r>
              <a:rPr lang="en-US" b="1" dirty="0"/>
              <a:t>~</a:t>
            </a:r>
            <a:r>
              <a:rPr lang="en-US" b="1" dirty="0">
                <a:effectLst/>
              </a:rPr>
              <a:t>$</a:t>
            </a:r>
            <a:r>
              <a:rPr lang="en-US" dirty="0"/>
              <a:t> cut -d: -f1,5-7 </a:t>
            </a:r>
            <a:r>
              <a:rPr lang="en-US" dirty="0" err="1"/>
              <a:t>mypasswd</a:t>
            </a:r>
            <a:r>
              <a:rPr lang="en-US" dirty="0"/>
              <a:t> </a:t>
            </a:r>
            <a:r>
              <a:rPr lang="en-US" dirty="0" err="1"/>
              <a:t>root:root</a:t>
            </a:r>
            <a:r>
              <a:rPr lang="en-US" dirty="0"/>
              <a:t>:/root:/bin/bash </a:t>
            </a:r>
          </a:p>
          <a:p>
            <a:pPr marL="114300" indent="0">
              <a:buNone/>
            </a:pPr>
            <a:r>
              <a:rPr lang="en-US" dirty="0" err="1"/>
              <a:t>daemon:daemon</a:t>
            </a:r>
            <a:r>
              <a:rPr lang="en-US" dirty="0"/>
              <a:t>:/</a:t>
            </a:r>
            <a:r>
              <a:rPr lang="en-US" dirty="0" err="1"/>
              <a:t>usr</a:t>
            </a:r>
            <a:r>
              <a:rPr lang="en-US" dirty="0"/>
              <a:t>/</a:t>
            </a:r>
            <a:r>
              <a:rPr lang="en-US" dirty="0" err="1"/>
              <a:t>sbin</a:t>
            </a:r>
            <a:r>
              <a:rPr lang="en-US" dirty="0"/>
              <a:t>:/bin/</a:t>
            </a:r>
            <a:r>
              <a:rPr lang="en-US" dirty="0" err="1"/>
              <a:t>sh</a:t>
            </a:r>
            <a:r>
              <a:rPr lang="en-US" dirty="0"/>
              <a:t> </a:t>
            </a:r>
          </a:p>
          <a:p>
            <a:pPr marL="114300" indent="0">
              <a:buNone/>
            </a:pPr>
            <a:r>
              <a:rPr lang="en-US" dirty="0" err="1"/>
              <a:t>bin:bin</a:t>
            </a:r>
            <a:r>
              <a:rPr lang="en-US" dirty="0"/>
              <a:t>:/bin:/bin/</a:t>
            </a:r>
            <a:r>
              <a:rPr lang="en-US" dirty="0" err="1"/>
              <a:t>sh</a:t>
            </a:r>
            <a:r>
              <a:rPr lang="en-US" dirty="0"/>
              <a:t> </a:t>
            </a:r>
          </a:p>
          <a:p>
            <a:pPr marL="114300" indent="0">
              <a:buNone/>
            </a:pPr>
            <a:r>
              <a:rPr lang="en-US" dirty="0" err="1"/>
              <a:t>sys:sys</a:t>
            </a:r>
            <a:r>
              <a:rPr lang="en-US" dirty="0"/>
              <a:t>:/dev:/bin/</a:t>
            </a:r>
            <a:r>
              <a:rPr lang="en-US" dirty="0" err="1"/>
              <a:t>sh</a:t>
            </a:r>
            <a:r>
              <a:rPr lang="en-US" dirty="0"/>
              <a:t> </a:t>
            </a:r>
          </a:p>
          <a:p>
            <a:pPr marL="114300" indent="0">
              <a:buNone/>
            </a:pPr>
            <a:r>
              <a:rPr lang="en-US" dirty="0" err="1"/>
              <a:t>sync:sync</a:t>
            </a:r>
            <a:r>
              <a:rPr lang="en-US" dirty="0"/>
              <a:t>:/bin:/bin/sync</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7</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96398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br>
              <a:rPr lang="en-US" sz="3300" dirty="0"/>
            </a:br>
            <a:br>
              <a:rPr lang="en-US" sz="3300" dirty="0"/>
            </a:br>
            <a:r>
              <a:rPr lang="en-US" sz="3300" dirty="0"/>
              <a:t>Using the </a:t>
            </a:r>
            <a:r>
              <a:rPr lang="en-US" sz="3300" i="1" dirty="0"/>
              <a:t>cut</a:t>
            </a:r>
            <a:r>
              <a:rPr lang="en-US" sz="3300" dirty="0"/>
              <a:t> Command to Filter File Contents</a:t>
            </a:r>
            <a:br>
              <a:rPr lang="en-US" sz="3300" dirty="0"/>
            </a:br>
            <a:br>
              <a:rPr lang="en-US" sz="3300" dirty="0"/>
            </a:br>
            <a:endParaRPr lang="en-US" sz="3300" dirty="0"/>
          </a:p>
        </p:txBody>
      </p:sp>
      <p:sp>
        <p:nvSpPr>
          <p:cNvPr id="3" name="Content Placeholder 2"/>
          <p:cNvSpPr>
            <a:spLocks noGrp="1"/>
          </p:cNvSpPr>
          <p:nvPr>
            <p:ph idx="1"/>
          </p:nvPr>
        </p:nvSpPr>
        <p:spPr>
          <a:xfrm>
            <a:off x="457200" y="1371600"/>
            <a:ext cx="7772400" cy="5029200"/>
          </a:xfrm>
        </p:spPr>
        <p:txBody>
          <a:bodyPr/>
          <a:lstStyle/>
          <a:p>
            <a:pPr marL="114300" indent="0">
              <a:buNone/>
            </a:pPr>
            <a:r>
              <a:rPr lang="en-US" dirty="0"/>
              <a:t>Using the cut command, you can also extract columns of text based upon character position with the -c option. This can be useful for extracting fields from fixed-width database files. For example, the following will display just the file type (character #1), permissions (characters #2-10) and filename (characters #50+) of the output of the ls -l command:</a:t>
            </a:r>
          </a:p>
          <a:p>
            <a:pPr marL="114300" indent="0">
              <a:buNone/>
            </a:pPr>
            <a:r>
              <a:rPr lang="en-US" b="1" dirty="0" err="1"/>
              <a:t>sysadmin@localhost</a:t>
            </a:r>
            <a:r>
              <a:rPr lang="en-US" b="1" dirty="0">
                <a:effectLst/>
              </a:rPr>
              <a:t>:</a:t>
            </a:r>
            <a:r>
              <a:rPr lang="en-US" b="1" dirty="0"/>
              <a:t>~</a:t>
            </a:r>
            <a:r>
              <a:rPr lang="en-US" b="1" dirty="0">
                <a:effectLst/>
              </a:rPr>
              <a:t>$</a:t>
            </a:r>
            <a:r>
              <a:rPr lang="en-US" dirty="0"/>
              <a:t> ls -l | cut -c1-11,50- </a:t>
            </a:r>
          </a:p>
          <a:p>
            <a:pPr marL="114300" indent="0">
              <a:buNone/>
            </a:pPr>
            <a:r>
              <a:rPr lang="en-US" dirty="0"/>
              <a:t>total 12 </a:t>
            </a:r>
          </a:p>
          <a:p>
            <a:pPr marL="114300" indent="0">
              <a:buNone/>
            </a:pPr>
            <a:r>
              <a:rPr lang="en-US" dirty="0" err="1"/>
              <a:t>drwxr</a:t>
            </a:r>
            <a:r>
              <a:rPr lang="en-US" dirty="0"/>
              <a:t>-</a:t>
            </a:r>
            <a:r>
              <a:rPr lang="en-US" dirty="0" err="1"/>
              <a:t>xr</a:t>
            </a:r>
            <a:r>
              <a:rPr lang="en-US" dirty="0"/>
              <a:t>-x Desktop </a:t>
            </a:r>
          </a:p>
          <a:p>
            <a:pPr marL="114300" indent="0">
              <a:buNone/>
            </a:pPr>
            <a:r>
              <a:rPr lang="en-US" dirty="0" err="1"/>
              <a:t>drwxr</a:t>
            </a:r>
            <a:r>
              <a:rPr lang="en-US" dirty="0"/>
              <a:t>-</a:t>
            </a:r>
            <a:r>
              <a:rPr lang="en-US" dirty="0" err="1"/>
              <a:t>xr</a:t>
            </a:r>
            <a:r>
              <a:rPr lang="en-US" dirty="0"/>
              <a:t>-x Documents </a:t>
            </a:r>
          </a:p>
          <a:p>
            <a:pPr marL="114300" indent="0">
              <a:buNone/>
            </a:pPr>
            <a:r>
              <a:rPr lang="en-US" dirty="0" err="1"/>
              <a:t>drwxr</a:t>
            </a:r>
            <a:r>
              <a:rPr lang="en-US" dirty="0"/>
              <a:t>-</a:t>
            </a:r>
            <a:r>
              <a:rPr lang="en-US" dirty="0" err="1"/>
              <a:t>xr</a:t>
            </a:r>
            <a:r>
              <a:rPr lang="en-US" dirty="0"/>
              <a:t>-x Downloads </a:t>
            </a:r>
          </a:p>
          <a:p>
            <a:pPr marL="114300" indent="0">
              <a:buNone/>
            </a:pPr>
            <a:r>
              <a:rPr lang="en-US" dirty="0" err="1"/>
              <a:t>drwxr</a:t>
            </a:r>
            <a:r>
              <a:rPr lang="en-US" dirty="0"/>
              <a:t>-</a:t>
            </a:r>
            <a:r>
              <a:rPr lang="en-US" dirty="0" err="1"/>
              <a:t>xr</a:t>
            </a:r>
            <a:r>
              <a:rPr lang="en-US" dirty="0"/>
              <a:t>-x Music </a:t>
            </a:r>
          </a:p>
          <a:p>
            <a:pPr marL="114300" indent="0">
              <a:buNone/>
            </a:pPr>
            <a:r>
              <a:rPr lang="en-US" dirty="0" err="1"/>
              <a:t>drwxr</a:t>
            </a:r>
            <a:r>
              <a:rPr lang="en-US" dirty="0"/>
              <a:t>-</a:t>
            </a:r>
            <a:r>
              <a:rPr lang="en-US" dirty="0" err="1"/>
              <a:t>xr</a:t>
            </a:r>
            <a:r>
              <a:rPr lang="en-US" dirty="0"/>
              <a:t>-x Pictures</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a:pPr>
                <a:defRPr/>
              </a:pPr>
              <a:t>8</a:t>
            </a:fld>
            <a:endParaRPr lang="en-US"/>
          </a:p>
        </p:txBody>
      </p:sp>
      <p:sp>
        <p:nvSpPr>
          <p:cNvPr id="5" name="Footer Placeholder 4"/>
          <p:cNvSpPr>
            <a:spLocks noGrp="1"/>
          </p:cNvSpPr>
          <p:nvPr>
            <p:ph type="ftr" sz="quarter" idx="11"/>
          </p:nvPr>
        </p:nvSpPr>
        <p:spPr/>
        <p:txBody>
          <a:bodyPr/>
          <a:lstStyle/>
          <a:p>
            <a:pPr>
              <a:defRPr/>
            </a:pPr>
            <a:r>
              <a:rPr lang="en-US">
                <a:solidFill>
                  <a:srgbClr val="DFDCB7"/>
                </a:solidFill>
              </a:rPr>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a:solidFill>
                  <a:srgbClr val="DFDCB7"/>
                </a:solidFill>
              </a:rPr>
              <a:pPr>
                <a:defRPr/>
              </a:pPr>
              <a:t>13.03.2024</a:t>
            </a:fld>
            <a:endParaRPr lang="en-US">
              <a:solidFill>
                <a:srgbClr val="DFDCB7"/>
              </a:solidFill>
            </a:endParaRPr>
          </a:p>
        </p:txBody>
      </p:sp>
    </p:spTree>
    <p:extLst>
      <p:ext uri="{BB962C8B-B14F-4D97-AF65-F5344CB8AC3E}">
        <p14:creationId xmlns:p14="http://schemas.microsoft.com/office/powerpoint/2010/main" val="3226610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685800" y="914400"/>
            <a:ext cx="7772400" cy="4419600"/>
          </a:xfrm>
        </p:spPr>
        <p:txBody>
          <a:bodyPr/>
          <a:lstStyle/>
          <a:p>
            <a:pPr marL="114300" indent="0">
              <a:buNone/>
            </a:pPr>
            <a:r>
              <a:rPr lang="en-US" altLang="en-US" b="1" dirty="0" err="1">
                <a:latin typeface="Times New Roman" pitchFamily="18" charset="0"/>
                <a:cs typeface="Times New Roman" pitchFamily="18" charset="0"/>
              </a:rPr>
              <a:t>Comanda</a:t>
            </a:r>
            <a:r>
              <a:rPr lang="en-US" altLang="en-US" b="1" dirty="0">
                <a:latin typeface="Times New Roman" pitchFamily="18" charset="0"/>
                <a:cs typeface="Times New Roman" pitchFamily="18" charset="0"/>
              </a:rPr>
              <a:t> grep </a:t>
            </a:r>
            <a:r>
              <a:rPr lang="en-US" altLang="en-US" dirty="0">
                <a:latin typeface="Times New Roman" pitchFamily="18" charset="0"/>
                <a:cs typeface="Times New Roman" pitchFamily="18" charset="0"/>
              </a:rPr>
              <a:t>(</a:t>
            </a:r>
            <a:r>
              <a:rPr lang="en-US" altLang="en-US" dirty="0" err="1">
                <a:latin typeface="Times New Roman" pitchFamily="18" charset="0"/>
                <a:cs typeface="Times New Roman" pitchFamily="18" charset="0"/>
              </a:rPr>
              <a:t>folosit</a:t>
            </a:r>
            <a:r>
              <a:rPr lang="ro-RO" altLang="en-US" dirty="0" err="1">
                <a:latin typeface="Times New Roman" pitchFamily="18" charset="0"/>
                <a:cs typeface="Times New Roman" pitchFamily="18" charset="0"/>
              </a:rPr>
              <a:t>ă</a:t>
            </a:r>
            <a:r>
              <a:rPr lang="en-US" altLang="en-US" dirty="0">
                <a:latin typeface="Times New Roman" pitchFamily="18" charset="0"/>
                <a:cs typeface="Times New Roman" pitchFamily="18" charset="0"/>
              </a:rPr>
              <a:t> </a:t>
            </a:r>
            <a:r>
              <a:rPr lang="en-US" altLang="en-US" dirty="0" err="1">
                <a:latin typeface="Times New Roman" pitchFamily="18" charset="0"/>
                <a:cs typeface="Times New Roman" pitchFamily="18" charset="0"/>
              </a:rPr>
              <a:t>pentru</a:t>
            </a:r>
            <a:r>
              <a:rPr lang="en-US" altLang="en-US" dirty="0">
                <a:latin typeface="Times New Roman" pitchFamily="18" charset="0"/>
                <a:cs typeface="Times New Roman" pitchFamily="18" charset="0"/>
              </a:rPr>
              <a:t> a </a:t>
            </a:r>
            <a:r>
              <a:rPr lang="ro-RO" altLang="en-US" dirty="0">
                <a:latin typeface="Times New Roman" pitchFamily="18" charset="0"/>
                <a:cs typeface="Times New Roman" pitchFamily="18" charset="0"/>
              </a:rPr>
              <a:t>căuta într-un fișier sau în </a:t>
            </a:r>
            <a:r>
              <a:rPr lang="en-US" altLang="en-US" dirty="0">
                <a:latin typeface="Times New Roman" pitchFamily="18" charset="0"/>
                <a:cs typeface="Times New Roman" pitchFamily="18" charset="0"/>
              </a:rPr>
              <a:t>output</a:t>
            </a:r>
            <a:r>
              <a:rPr lang="ro-RO" altLang="en-US" dirty="0">
                <a:latin typeface="Times New Roman" pitchFamily="18" charset="0"/>
                <a:cs typeface="Times New Roman" pitchFamily="18" charset="0"/>
              </a:rPr>
              <a:t>-ul unei comenzi</a:t>
            </a:r>
            <a:r>
              <a:rPr lang="en-US" altLang="en-US" dirty="0">
                <a:latin typeface="Times New Roman" pitchFamily="18" charset="0"/>
                <a:cs typeface="Times New Roman" pitchFamily="18" charset="0"/>
              </a:rPr>
              <a:t>)</a:t>
            </a:r>
          </a:p>
          <a:p>
            <a:pPr>
              <a:buFont typeface="Arial Unicode MS" pitchFamily="34" charset="-128"/>
              <a:buNone/>
            </a:pPr>
            <a:r>
              <a:rPr lang="ro-RO" altLang="en-US" b="1" dirty="0">
                <a:latin typeface="Times New Roman" pitchFamily="18" charset="0"/>
                <a:cs typeface="Times New Roman" pitchFamily="18" charset="0"/>
              </a:rPr>
              <a:t>Sintaxa generală:</a:t>
            </a:r>
          </a:p>
          <a:p>
            <a:pPr>
              <a:buFont typeface="Arial Unicode MS" pitchFamily="34" charset="-128"/>
              <a:buNone/>
            </a:pPr>
            <a:r>
              <a:rPr lang="en-US" altLang="en-US" b="1" dirty="0">
                <a:latin typeface="Times New Roman" pitchFamily="18" charset="0"/>
                <a:cs typeface="Times New Roman" pitchFamily="18" charset="0"/>
              </a:rPr>
              <a:t>grep  </a:t>
            </a:r>
            <a:r>
              <a:rPr lang="en-US" altLang="en-US" dirty="0">
                <a:latin typeface="Times New Roman" pitchFamily="18" charset="0"/>
                <a:cs typeface="Times New Roman" pitchFamily="18" charset="0"/>
              </a:rPr>
              <a:t>[options] </a:t>
            </a:r>
            <a:r>
              <a:rPr lang="en-US" altLang="en-US" i="1" dirty="0" err="1">
                <a:latin typeface="Times New Roman" pitchFamily="18" charset="0"/>
                <a:cs typeface="Times New Roman" pitchFamily="18" charset="0"/>
              </a:rPr>
              <a:t>what_to_search</a:t>
            </a:r>
            <a:r>
              <a:rPr lang="en-US" altLang="en-US" dirty="0">
                <a:latin typeface="Times New Roman" pitchFamily="18" charset="0"/>
                <a:cs typeface="Times New Roman" pitchFamily="18" charset="0"/>
              </a:rPr>
              <a:t>  </a:t>
            </a:r>
            <a:r>
              <a:rPr lang="en-US" altLang="en-US" i="1" dirty="0" err="1">
                <a:latin typeface="Times New Roman" pitchFamily="18" charset="0"/>
                <a:cs typeface="Times New Roman" pitchFamily="18" charset="0"/>
              </a:rPr>
              <a:t>file_name</a:t>
            </a:r>
            <a:endParaRPr lang="en-US" altLang="en-US" dirty="0">
              <a:latin typeface="Times New Roman" pitchFamily="18" charset="0"/>
              <a:cs typeface="Times New Roman" pitchFamily="18" charset="0"/>
            </a:endParaRPr>
          </a:p>
          <a:p>
            <a:pPr>
              <a:buFont typeface="Arial Unicode MS" pitchFamily="34" charset="-128"/>
              <a:buNone/>
            </a:pPr>
            <a:endParaRPr lang="en-US" altLang="en-US" dirty="0">
              <a:latin typeface="Times New Roman" pitchFamily="18" charset="0"/>
              <a:cs typeface="Times New Roman" pitchFamily="18" charset="0"/>
            </a:endParaRPr>
          </a:p>
          <a:p>
            <a:pPr>
              <a:buFont typeface="Arial Unicode MS" pitchFamily="34" charset="-128"/>
              <a:buNone/>
            </a:pPr>
            <a:r>
              <a:rPr lang="en-US" altLang="en-US" b="1" dirty="0">
                <a:latin typeface="Times New Roman" pitchFamily="18" charset="0"/>
                <a:cs typeface="Times New Roman" pitchFamily="18" charset="0"/>
              </a:rPr>
              <a:t>Ex</a:t>
            </a:r>
            <a:r>
              <a:rPr lang="ro-RO" altLang="en-US" b="1" dirty="0">
                <a:latin typeface="Times New Roman" pitchFamily="18" charset="0"/>
                <a:cs typeface="Times New Roman" pitchFamily="18" charset="0"/>
              </a:rPr>
              <a:t>emple</a:t>
            </a:r>
            <a:r>
              <a:rPr lang="en-US" altLang="en-US" b="1" dirty="0">
                <a:latin typeface="Times New Roman" pitchFamily="18" charset="0"/>
                <a:cs typeface="Times New Roman" pitchFamily="18" charset="0"/>
              </a:rPr>
              <a:t>:</a:t>
            </a:r>
          </a:p>
          <a:p>
            <a:pPr>
              <a:buFont typeface="Arial Unicode MS" pitchFamily="34" charset="-128"/>
              <a:buNone/>
            </a:pPr>
            <a:r>
              <a:rPr lang="ro-RO" altLang="en-US" dirty="0">
                <a:latin typeface="Times New Roman" pitchFamily="18" charset="0"/>
                <a:cs typeface="Times New Roman" pitchFamily="18" charset="0"/>
              </a:rPr>
              <a:t>$ </a:t>
            </a:r>
            <a:r>
              <a:rPr lang="en-US" altLang="en-US" dirty="0">
                <a:latin typeface="Times New Roman" pitchFamily="18" charset="0"/>
                <a:cs typeface="Times New Roman" pitchFamily="18" charset="0"/>
              </a:rPr>
              <a:t>grep root /</a:t>
            </a:r>
            <a:r>
              <a:rPr lang="en-US" altLang="en-US" dirty="0" err="1">
                <a:latin typeface="Times New Roman" pitchFamily="18" charset="0"/>
                <a:cs typeface="Times New Roman" pitchFamily="18" charset="0"/>
              </a:rPr>
              <a:t>etc</a:t>
            </a:r>
            <a:r>
              <a:rPr lang="en-US" altLang="en-US" dirty="0">
                <a:latin typeface="Times New Roman" pitchFamily="18" charset="0"/>
                <a:cs typeface="Times New Roman" pitchFamily="18" charset="0"/>
              </a:rPr>
              <a:t>/</a:t>
            </a:r>
            <a:r>
              <a:rPr lang="en-US" altLang="en-US" dirty="0" err="1">
                <a:latin typeface="Times New Roman" pitchFamily="18" charset="0"/>
                <a:cs typeface="Times New Roman" pitchFamily="18" charset="0"/>
              </a:rPr>
              <a:t>passwd</a:t>
            </a:r>
            <a:endParaRPr lang="en-US" altLang="en-US" dirty="0">
              <a:latin typeface="Times New Roman" pitchFamily="18" charset="0"/>
              <a:cs typeface="Times New Roman" pitchFamily="18" charset="0"/>
            </a:endParaRPr>
          </a:p>
          <a:p>
            <a:pPr>
              <a:buFont typeface="Arial Unicode MS" pitchFamily="34" charset="-128"/>
              <a:buNone/>
            </a:pPr>
            <a:r>
              <a:rPr lang="ro-RO" altLang="en-US" dirty="0">
                <a:latin typeface="Times New Roman" pitchFamily="18" charset="0"/>
                <a:cs typeface="Times New Roman" pitchFamily="18" charset="0"/>
              </a:rPr>
              <a:t>$ </a:t>
            </a:r>
            <a:r>
              <a:rPr lang="en-US" altLang="en-US" dirty="0">
                <a:latin typeface="Times New Roman" pitchFamily="18" charset="0"/>
                <a:cs typeface="Times New Roman" pitchFamily="18" charset="0"/>
              </a:rPr>
              <a:t>grep test ./*</a:t>
            </a:r>
          </a:p>
          <a:p>
            <a:pPr>
              <a:buFont typeface="Arial Unicode MS" pitchFamily="34" charset="-128"/>
              <a:buNone/>
            </a:pPr>
            <a:r>
              <a:rPr lang="ro-RO" altLang="en-US" dirty="0">
                <a:latin typeface="Times New Roman" pitchFamily="18" charset="0"/>
                <a:cs typeface="Times New Roman" pitchFamily="18" charset="0"/>
              </a:rPr>
              <a:t>$ </a:t>
            </a:r>
            <a:r>
              <a:rPr lang="en-US" altLang="en-US" dirty="0">
                <a:latin typeface="Times New Roman" pitchFamily="18" charset="0"/>
                <a:cs typeface="Times New Roman" pitchFamily="18" charset="0"/>
              </a:rPr>
              <a:t>ls –la | grep –</a:t>
            </a:r>
            <a:r>
              <a:rPr lang="en-US" altLang="en-US" dirty="0" err="1">
                <a:latin typeface="Times New Roman" pitchFamily="18" charset="0"/>
                <a:cs typeface="Times New Roman" pitchFamily="18" charset="0"/>
              </a:rPr>
              <a:t>i</a:t>
            </a:r>
            <a:r>
              <a:rPr lang="en-US" altLang="en-US" dirty="0">
                <a:latin typeface="Times New Roman" pitchFamily="18" charset="0"/>
                <a:cs typeface="Times New Roman" pitchFamily="18" charset="0"/>
              </a:rPr>
              <a:t> ‘mar 14’ </a:t>
            </a:r>
          </a:p>
          <a:p>
            <a:pPr>
              <a:buFont typeface="Arial Unicode MS" pitchFamily="34" charset="-128"/>
              <a:buNone/>
            </a:pPr>
            <a:r>
              <a:rPr lang="en-US" altLang="en-US" dirty="0">
                <a:latin typeface="Times New Roman" pitchFamily="18" charset="0"/>
                <a:cs typeface="Times New Roman" pitchFamily="18" charset="0"/>
              </a:rPr>
              <a:t>(-</a:t>
            </a:r>
            <a:r>
              <a:rPr lang="en-US" altLang="en-US" dirty="0" err="1">
                <a:latin typeface="Times New Roman" pitchFamily="18" charset="0"/>
                <a:cs typeface="Times New Roman" pitchFamily="18" charset="0"/>
              </a:rPr>
              <a:t>i</a:t>
            </a:r>
            <a:r>
              <a:rPr lang="en-US" altLang="en-US" dirty="0">
                <a:latin typeface="Times New Roman" pitchFamily="18" charset="0"/>
                <a:cs typeface="Times New Roman" pitchFamily="18" charset="0"/>
              </a:rPr>
              <a:t> </a:t>
            </a:r>
            <a:r>
              <a:rPr lang="en-US" altLang="en-US" i="1" dirty="0">
                <a:latin typeface="Times New Roman" pitchFamily="18" charset="0"/>
                <a:cs typeface="Times New Roman" pitchFamily="18" charset="0"/>
              </a:rPr>
              <a:t>ignore case</a:t>
            </a:r>
            <a:r>
              <a:rPr lang="en-US" altLang="en-US" dirty="0">
                <a:latin typeface="Times New Roman" pitchFamily="18" charset="0"/>
                <a:cs typeface="Times New Roman" pitchFamily="18" charset="0"/>
              </a:rPr>
              <a:t>)</a:t>
            </a:r>
          </a:p>
          <a:p>
            <a:pPr>
              <a:buFont typeface="Arial Unicode MS" pitchFamily="34" charset="-128"/>
              <a:buNone/>
            </a:pPr>
            <a:endParaRPr lang="en-US" altLang="en-US" dirty="0">
              <a:latin typeface="Times New Roman" pitchFamily="18" charset="0"/>
              <a:cs typeface="Times New Roman" pitchFamily="18" charset="0"/>
            </a:endParaRPr>
          </a:p>
        </p:txBody>
      </p:sp>
      <p:sp>
        <p:nvSpPr>
          <p:cNvPr id="3075"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30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rgbClr val="DFDCB7"/>
              </a:solidFill>
            </a:endParaRPr>
          </a:p>
        </p:txBody>
      </p:sp>
      <p:sp>
        <p:nvSpPr>
          <p:cNvPr id="3077"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E5693827-2171-4945-B4C2-80135EA36A96}" type="slidenum">
              <a:rPr lang="en-US" altLang="en-US" sz="1800">
                <a:solidFill>
                  <a:srgbClr val="FFFFFF"/>
                </a:solidFill>
              </a:rPr>
              <a:pPr/>
              <a:t>9</a:t>
            </a:fld>
            <a:endParaRPr lang="en-US" altLang="en-US" sz="1800">
              <a:solidFill>
                <a:srgbClr val="FFFFFF"/>
              </a:solidFill>
            </a:endParaRPr>
          </a:p>
        </p:txBody>
      </p:sp>
    </p:spTree>
    <p:extLst>
      <p:ext uri="{BB962C8B-B14F-4D97-AF65-F5344CB8AC3E}">
        <p14:creationId xmlns:p14="http://schemas.microsoft.com/office/powerpoint/2010/main" val="88364934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Unicode MS" pitchFamily="34" charset="-128"/>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Unicode MS" pitchFamily="34" charset="-128"/>
            <a:cs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2949</Words>
  <Application>Microsoft Office PowerPoint</Application>
  <PresentationFormat>On-screen Show (4:3)</PresentationFormat>
  <Paragraphs>388</Paragraphs>
  <Slides>38</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38</vt:i4>
      </vt:variant>
    </vt:vector>
  </HeadingPairs>
  <TitlesOfParts>
    <vt:vector size="47" baseType="lpstr">
      <vt:lpstr>Arial</vt:lpstr>
      <vt:lpstr>Arial Unicode MS</vt:lpstr>
      <vt:lpstr>Calibri</vt:lpstr>
      <vt:lpstr>Cambria</vt:lpstr>
      <vt:lpstr>Garamond</vt:lpstr>
      <vt:lpstr>Symbol</vt:lpstr>
      <vt:lpstr>Times New Roman</vt:lpstr>
      <vt:lpstr>Default Design</vt:lpstr>
      <vt:lpstr>Adjacency</vt:lpstr>
      <vt:lpstr>PowerPoint Presentation</vt:lpstr>
      <vt:lpstr>PowerPoint Presentation</vt:lpstr>
      <vt:lpstr>PowerPoint Presentation</vt:lpstr>
      <vt:lpstr>PowerPoint Presentation</vt:lpstr>
      <vt:lpstr>PowerPoint Presentation</vt:lpstr>
      <vt:lpstr>Using multiple options for find command</vt:lpstr>
      <vt:lpstr>  Using the cut Command to Filter File Contents  </vt:lpstr>
      <vt:lpstr>  Using the cut Command to Filter File Contents  </vt:lpstr>
      <vt:lpstr>PowerPoint Presentation</vt:lpstr>
      <vt:lpstr>Regular expressions</vt:lpstr>
      <vt:lpstr>Regular expressions - examples</vt:lpstr>
      <vt:lpstr>Regular expressions - examples</vt:lpstr>
      <vt:lpstr>Regular expressions - examples</vt:lpstr>
      <vt:lpstr>Regular expressions - examples</vt:lpstr>
      <vt:lpstr>Regular expressions - examples</vt:lpstr>
      <vt:lpstr>PowerPoint Presentation</vt:lpstr>
      <vt:lpstr>PowerPoint Presentation</vt:lpstr>
      <vt:lpstr>Structura SO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 SO</dc:title>
  <dc:creator>RZ</dc:creator>
  <cp:lastModifiedBy>Administrator</cp:lastModifiedBy>
  <cp:revision>92</cp:revision>
  <dcterms:created xsi:type="dcterms:W3CDTF">2000-11-22T18:39:34Z</dcterms:created>
  <dcterms:modified xsi:type="dcterms:W3CDTF">2024-03-13T18:18:32Z</dcterms:modified>
</cp:coreProperties>
</file>